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68" r:id="rId2"/>
    <p:sldId id="11088204" r:id="rId3"/>
    <p:sldId id="264" r:id="rId4"/>
    <p:sldId id="11088794" r:id="rId5"/>
    <p:sldId id="11088207" r:id="rId6"/>
    <p:sldId id="11088798" r:id="rId7"/>
    <p:sldId id="11088800" r:id="rId8"/>
    <p:sldId id="11088801" r:id="rId9"/>
    <p:sldId id="10242" r:id="rId10"/>
    <p:sldId id="11088787" r:id="rId11"/>
    <p:sldId id="11088810" r:id="rId12"/>
    <p:sldId id="11088811" r:id="rId13"/>
    <p:sldId id="11088812" r:id="rId14"/>
    <p:sldId id="11088816" r:id="rId15"/>
    <p:sldId id="11088817" r:id="rId16"/>
    <p:sldId id="11088803" r:id="rId17"/>
    <p:sldId id="11088805" r:id="rId18"/>
    <p:sldId id="11088790" r:id="rId19"/>
    <p:sldId id="335" r:id="rId20"/>
    <p:sldId id="353" r:id="rId21"/>
    <p:sldId id="11088809" r:id="rId2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D3633"/>
    <a:srgbClr val="F8B200"/>
    <a:srgbClr val="E09E28"/>
    <a:srgbClr val="EBC175"/>
    <a:srgbClr val="A6A6A6"/>
    <a:srgbClr val="F3F4F2"/>
    <a:srgbClr val="E2E4E0"/>
    <a:srgbClr val="D1D4CD"/>
    <a:srgbClr val="FFFFFF"/>
    <a:srgbClr val="FFC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45" autoAdjust="0"/>
    <p:restoredTop sz="94660"/>
  </p:normalViewPr>
  <p:slideViewPr>
    <p:cSldViewPr snapToGrid="0">
      <p:cViewPr varScale="1">
        <p:scale>
          <a:sx n="135" d="100"/>
          <a:sy n="135" d="100"/>
        </p:scale>
        <p:origin x="200"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787EFC-CA13-F445-88DF-2F0F74845704}" type="datetimeFigureOut">
              <a:rPr kumimoji="1" lang="zh-CN" altLang="en-US" smtClean="0"/>
              <a:t>2022/10/18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076702-FD8F-9947-9193-00A0E289D4EE}" type="slidenum">
              <a:rPr kumimoji="1" lang="zh-CN" altLang="en-US" smtClean="0"/>
              <a:t>‹#›</a:t>
            </a:fld>
            <a:endParaRPr kumimoji="1" lang="zh-CN" altLang="en-US"/>
          </a:p>
        </p:txBody>
      </p:sp>
    </p:spTree>
    <p:extLst>
      <p:ext uri="{BB962C8B-B14F-4D97-AF65-F5344CB8AC3E}">
        <p14:creationId xmlns:p14="http://schemas.microsoft.com/office/powerpoint/2010/main" val="3721071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68CC95-23BA-4D65-8F9B-68545ED2B4DC}" type="slidenum">
              <a:rPr lang="zh-CN" altLang="en-US" smtClean="0"/>
              <a:t>2</a:t>
            </a:fld>
            <a:endParaRPr lang="zh-CN" altLang="en-US"/>
          </a:p>
        </p:txBody>
      </p:sp>
    </p:spTree>
    <p:extLst>
      <p:ext uri="{BB962C8B-B14F-4D97-AF65-F5344CB8AC3E}">
        <p14:creationId xmlns:p14="http://schemas.microsoft.com/office/powerpoint/2010/main" val="7165244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13</a:t>
            </a:fld>
            <a:endParaRPr lang="zh-CN" altLang="en-US"/>
          </a:p>
        </p:txBody>
      </p:sp>
    </p:spTree>
    <p:extLst>
      <p:ext uri="{BB962C8B-B14F-4D97-AF65-F5344CB8AC3E}">
        <p14:creationId xmlns:p14="http://schemas.microsoft.com/office/powerpoint/2010/main" val="1976082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14</a:t>
            </a:fld>
            <a:endParaRPr lang="zh-CN" altLang="en-US"/>
          </a:p>
        </p:txBody>
      </p:sp>
    </p:spTree>
    <p:extLst>
      <p:ext uri="{BB962C8B-B14F-4D97-AF65-F5344CB8AC3E}">
        <p14:creationId xmlns:p14="http://schemas.microsoft.com/office/powerpoint/2010/main" val="1040628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15</a:t>
            </a:fld>
            <a:endParaRPr lang="zh-CN" altLang="en-US"/>
          </a:p>
        </p:txBody>
      </p:sp>
    </p:spTree>
    <p:extLst>
      <p:ext uri="{BB962C8B-B14F-4D97-AF65-F5344CB8AC3E}">
        <p14:creationId xmlns:p14="http://schemas.microsoft.com/office/powerpoint/2010/main" val="8224344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16</a:t>
            </a:fld>
            <a:endParaRPr lang="zh-CN" altLang="en-US"/>
          </a:p>
        </p:txBody>
      </p:sp>
    </p:spTree>
    <p:extLst>
      <p:ext uri="{BB962C8B-B14F-4D97-AF65-F5344CB8AC3E}">
        <p14:creationId xmlns:p14="http://schemas.microsoft.com/office/powerpoint/2010/main" val="8224344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17</a:t>
            </a:fld>
            <a:endParaRPr lang="zh-CN" altLang="en-US"/>
          </a:p>
        </p:txBody>
      </p:sp>
    </p:spTree>
    <p:extLst>
      <p:ext uri="{BB962C8B-B14F-4D97-AF65-F5344CB8AC3E}">
        <p14:creationId xmlns:p14="http://schemas.microsoft.com/office/powerpoint/2010/main" val="22480782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F68CC95-23BA-4D65-8F9B-68545ED2B4DC}" type="slidenum">
              <a:rPr lang="zh-CN" altLang="en-US" smtClean="0"/>
              <a:t>18</a:t>
            </a:fld>
            <a:endParaRPr lang="zh-CN" altLang="en-US"/>
          </a:p>
        </p:txBody>
      </p:sp>
    </p:spTree>
    <p:extLst>
      <p:ext uri="{BB962C8B-B14F-4D97-AF65-F5344CB8AC3E}">
        <p14:creationId xmlns:p14="http://schemas.microsoft.com/office/powerpoint/2010/main" val="415355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5</a:t>
            </a:fld>
            <a:endParaRPr lang="zh-CN" altLang="en-US"/>
          </a:p>
        </p:txBody>
      </p:sp>
    </p:spTree>
    <p:extLst>
      <p:ext uri="{BB962C8B-B14F-4D97-AF65-F5344CB8AC3E}">
        <p14:creationId xmlns:p14="http://schemas.microsoft.com/office/powerpoint/2010/main" val="833783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6</a:t>
            </a:fld>
            <a:endParaRPr lang="zh-CN" altLang="en-US"/>
          </a:p>
        </p:txBody>
      </p:sp>
    </p:spTree>
    <p:extLst>
      <p:ext uri="{BB962C8B-B14F-4D97-AF65-F5344CB8AC3E}">
        <p14:creationId xmlns:p14="http://schemas.microsoft.com/office/powerpoint/2010/main" val="3711312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7</a:t>
            </a:fld>
            <a:endParaRPr lang="zh-CN" altLang="en-US"/>
          </a:p>
        </p:txBody>
      </p:sp>
    </p:spTree>
    <p:extLst>
      <p:ext uri="{BB962C8B-B14F-4D97-AF65-F5344CB8AC3E}">
        <p14:creationId xmlns:p14="http://schemas.microsoft.com/office/powerpoint/2010/main" val="40812446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8</a:t>
            </a:fld>
            <a:endParaRPr lang="zh-CN" altLang="en-US"/>
          </a:p>
        </p:txBody>
      </p:sp>
    </p:spTree>
    <p:extLst>
      <p:ext uri="{BB962C8B-B14F-4D97-AF65-F5344CB8AC3E}">
        <p14:creationId xmlns:p14="http://schemas.microsoft.com/office/powerpoint/2010/main" val="31302005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实现方式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大概的思路是：经过客户授权之后，我们在客户的云服务器</a:t>
            </a:r>
            <a:r>
              <a:rPr lang="en" altLang="zh-CN" sz="1200" b="0" i="0" kern="1200" dirty="0">
                <a:solidFill>
                  <a:schemeClr val="tx1"/>
                </a:solidFill>
                <a:effectLst/>
                <a:latin typeface="+mn-lt"/>
                <a:ea typeface="+mn-ea"/>
                <a:cs typeface="+mn-cs"/>
              </a:rPr>
              <a:t>ECS</a:t>
            </a:r>
            <a:r>
              <a:rPr lang="zh-CN" altLang="en-US" sz="1200" b="0" i="0" kern="1200" dirty="0">
                <a:solidFill>
                  <a:schemeClr val="tx1"/>
                </a:solidFill>
                <a:effectLst/>
                <a:latin typeface="+mn-lt"/>
                <a:ea typeface="+mn-ea"/>
                <a:cs typeface="+mn-cs"/>
              </a:rPr>
              <a:t>上安装一个</a:t>
            </a:r>
            <a:r>
              <a:rPr lang="en"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通过</a:t>
            </a:r>
            <a:r>
              <a:rPr lang="en"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获取客户服务器里的日制数据并将数据传到阿里云的一台中心服务器里，同时我们会收集客户服务器所在物理机的日志数据，然后在中心服务器里进行匹配处理，将异常数据按照固定的格式回传给客户，告诉客户现在有问题，问题大概是什么情况。能过这种方式来进行全链路监控，从而实现客户业务异常时快速判断问题发生原因。</a:t>
            </a:r>
            <a:endParaRPr kumimoji="1" lang="zh-CN" altLang="en-US" dirty="0"/>
          </a:p>
        </p:txBody>
      </p:sp>
    </p:spTree>
    <p:extLst>
      <p:ext uri="{BB962C8B-B14F-4D97-AF65-F5344CB8AC3E}">
        <p14:creationId xmlns:p14="http://schemas.microsoft.com/office/powerpoint/2010/main" val="4095153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实现方式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大概的思路是：经过客户授权之后，我们在客户的云服务器</a:t>
            </a:r>
            <a:r>
              <a:rPr lang="en" altLang="zh-CN" sz="1200" b="0" i="0" kern="1200" dirty="0">
                <a:solidFill>
                  <a:schemeClr val="tx1"/>
                </a:solidFill>
                <a:effectLst/>
                <a:latin typeface="+mn-lt"/>
                <a:ea typeface="+mn-ea"/>
                <a:cs typeface="+mn-cs"/>
              </a:rPr>
              <a:t>ECS</a:t>
            </a:r>
            <a:r>
              <a:rPr lang="zh-CN" altLang="en-US" sz="1200" b="0" i="0" kern="1200" dirty="0">
                <a:solidFill>
                  <a:schemeClr val="tx1"/>
                </a:solidFill>
                <a:effectLst/>
                <a:latin typeface="+mn-lt"/>
                <a:ea typeface="+mn-ea"/>
                <a:cs typeface="+mn-cs"/>
              </a:rPr>
              <a:t>上安装一个</a:t>
            </a:r>
            <a:r>
              <a:rPr lang="en"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通过</a:t>
            </a:r>
            <a:r>
              <a:rPr lang="en" altLang="zh-CN" sz="1200" b="0" i="0" kern="1200" dirty="0">
                <a:solidFill>
                  <a:schemeClr val="tx1"/>
                </a:solidFill>
                <a:effectLst/>
                <a:latin typeface="+mn-lt"/>
                <a:ea typeface="+mn-ea"/>
                <a:cs typeface="+mn-cs"/>
              </a:rPr>
              <a:t>agent</a:t>
            </a:r>
            <a:r>
              <a:rPr lang="zh-CN" altLang="en-US" sz="1200" b="0" i="0" kern="1200" dirty="0">
                <a:solidFill>
                  <a:schemeClr val="tx1"/>
                </a:solidFill>
                <a:effectLst/>
                <a:latin typeface="+mn-lt"/>
                <a:ea typeface="+mn-ea"/>
                <a:cs typeface="+mn-cs"/>
              </a:rPr>
              <a:t>获取客户服务器里的日制数据并将数据传到阿里云的一台中心服务器里，同时我们会收集客户服务器所在物理机的日志数据，然后在中心服务器里进行匹配处理，将异常数据按照固定的格式回传给客户，告诉客户现在有问题，问题大概是什么情况。能过这种方式来进行全链路监控，从而实现客户业务异常时快速判断问题发生原因。</a:t>
            </a:r>
            <a:endParaRPr kumimoji="1" lang="zh-CN" altLang="en-US" dirty="0"/>
          </a:p>
        </p:txBody>
      </p:sp>
    </p:spTree>
    <p:extLst>
      <p:ext uri="{BB962C8B-B14F-4D97-AF65-F5344CB8AC3E}">
        <p14:creationId xmlns:p14="http://schemas.microsoft.com/office/powerpoint/2010/main" val="30313462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endParaRPr kumimoji="1" lang="zh-CN" altLang="en-US" dirty="0"/>
          </a:p>
        </p:txBody>
      </p:sp>
      <p:sp>
        <p:nvSpPr>
          <p:cNvPr id="4" name="灯片编号占位符 3"/>
          <p:cNvSpPr>
            <a:spLocks noGrp="1"/>
          </p:cNvSpPr>
          <p:nvPr>
            <p:ph type="sldNum" sz="quarter" idx="5"/>
          </p:nvPr>
        </p:nvSpPr>
        <p:spPr/>
        <p:txBody>
          <a:bodyPr/>
          <a:lstStyle/>
          <a:p>
            <a:fld id="{8F68CC95-23BA-4D65-8F9B-68545ED2B4DC}" type="slidenum">
              <a:rPr lang="zh-CN" altLang="en-US" smtClean="0"/>
              <a:t>11</a:t>
            </a:fld>
            <a:endParaRPr lang="zh-CN" altLang="en-US"/>
          </a:p>
        </p:txBody>
      </p:sp>
    </p:spTree>
    <p:extLst>
      <p:ext uri="{BB962C8B-B14F-4D97-AF65-F5344CB8AC3E}">
        <p14:creationId xmlns:p14="http://schemas.microsoft.com/office/powerpoint/2010/main" val="24585113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F68CC95-23BA-4D65-8F9B-68545ED2B4DC}" type="slidenum">
              <a:rPr lang="zh-CN" altLang="en-US" smtClean="0"/>
              <a:t>12</a:t>
            </a:fld>
            <a:endParaRPr lang="zh-CN" altLang="en-US"/>
          </a:p>
        </p:txBody>
      </p:sp>
    </p:spTree>
    <p:extLst>
      <p:ext uri="{BB962C8B-B14F-4D97-AF65-F5344CB8AC3E}">
        <p14:creationId xmlns:p14="http://schemas.microsoft.com/office/powerpoint/2010/main" val="2157341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8271F-3D77-4A4A-A647-154385353537}" type="slidenum">
              <a:rPr lang="zh-CN" altLang="en-US" smtClean="0"/>
              <a:t>‹#›</a:t>
            </a:fld>
            <a:endParaRPr lang="zh-CN" altLang="en-US"/>
          </a:p>
        </p:txBody>
      </p:sp>
      <p:sp>
        <p:nvSpPr>
          <p:cNvPr id="7" name="文本框 6">
            <a:extLst>
              <a:ext uri="{FF2B5EF4-FFF2-40B4-BE49-F238E27FC236}">
                <a16:creationId xmlns:a16="http://schemas.microsoft.com/office/drawing/2014/main" id="{07AE54AD-33E1-8206-66D5-3CA5F9863E8B}"/>
              </a:ext>
            </a:extLst>
          </p:cNvPr>
          <p:cNvSpPr txBox="1"/>
          <p:nvPr userDrawn="1"/>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背景一">
    <p:spTree>
      <p:nvGrpSpPr>
        <p:cNvPr id="1" name=""/>
        <p:cNvGrpSpPr/>
        <p:nvPr/>
      </p:nvGrpSpPr>
      <p:grpSpPr>
        <a:xfrm>
          <a:off x="0" y="0"/>
          <a:ext cx="0" cy="0"/>
          <a:chOff x="0" y="0"/>
          <a:chExt cx="0" cy="0"/>
        </a:xfrm>
      </p:grpSpPr>
      <p:sp>
        <p:nvSpPr>
          <p:cNvPr id="21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29928031"/>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8271F-3D77-4A4A-A647-154385353537}" type="slidenum">
              <a:rPr lang="zh-CN" altLang="en-US" smtClean="0"/>
              <a:t>‹#›</a:t>
            </a:fld>
            <a:endParaRPr lang="zh-CN" altLang="en-US"/>
          </a:p>
        </p:txBody>
      </p:sp>
      <p:sp>
        <p:nvSpPr>
          <p:cNvPr id="7" name="文本框 6">
            <a:extLst>
              <a:ext uri="{FF2B5EF4-FFF2-40B4-BE49-F238E27FC236}">
                <a16:creationId xmlns:a16="http://schemas.microsoft.com/office/drawing/2014/main" id="{636E3DD0-B48E-3E48-AA59-7C81AB06A3D8}"/>
              </a:ext>
            </a:extLst>
          </p:cNvPr>
          <p:cNvSpPr txBox="1"/>
          <p:nvPr userDrawn="1"/>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378271F-3D77-4A4A-A647-154385353537}" type="slidenum">
              <a:rPr lang="zh-CN" altLang="en-US" smtClean="0"/>
              <a:t>‹#›</a:t>
            </a:fld>
            <a:endParaRPr lang="zh-CN" altLang="en-US"/>
          </a:p>
        </p:txBody>
      </p:sp>
      <p:sp>
        <p:nvSpPr>
          <p:cNvPr id="7" name="文本框 6">
            <a:extLst>
              <a:ext uri="{FF2B5EF4-FFF2-40B4-BE49-F238E27FC236}">
                <a16:creationId xmlns:a16="http://schemas.microsoft.com/office/drawing/2014/main" id="{2F3F2647-83B7-5FD8-4B17-385D87CB77A5}"/>
              </a:ext>
            </a:extLst>
          </p:cNvPr>
          <p:cNvSpPr txBox="1"/>
          <p:nvPr userDrawn="1"/>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8271F-3D77-4A4A-A647-154385353537}" type="slidenum">
              <a:rPr lang="zh-CN" altLang="en-US" smtClean="0"/>
              <a:t>‹#›</a:t>
            </a:fld>
            <a:endParaRPr lang="zh-CN" altLang="en-US"/>
          </a:p>
        </p:txBody>
      </p:sp>
      <p:sp>
        <p:nvSpPr>
          <p:cNvPr id="8" name="文本框 7">
            <a:extLst>
              <a:ext uri="{FF2B5EF4-FFF2-40B4-BE49-F238E27FC236}">
                <a16:creationId xmlns:a16="http://schemas.microsoft.com/office/drawing/2014/main" id="{7D47584A-69EB-7EA6-0512-88B15AB142E3}"/>
              </a:ext>
            </a:extLst>
          </p:cNvPr>
          <p:cNvSpPr txBox="1"/>
          <p:nvPr userDrawn="1"/>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A462CE24-4B9A-4FC6-8BD2-43C06B17E144}" type="datetimeFigureOut">
              <a:rPr lang="zh-CN" altLang="en-US" smtClean="0"/>
              <a:t>2022/10/18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378271F-3D77-4A4A-A647-154385353537}"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62CE24-4B9A-4FC6-8BD2-43C06B17E144}" type="datetimeFigureOut">
              <a:rPr lang="zh-CN" altLang="en-US" smtClean="0"/>
              <a:t>2022/10/18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78271F-3D77-4A4A-A647-15438535353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hyperlink" Target="https://www.ebpftravel.com/" TargetMode="External"/><Relationship Id="rId9" Type="http://schemas.openxmlformats.org/officeDocument/2006/relationships/image" Target="../media/image7.svg"/></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1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54.png"/><Relationship Id="rId4" Type="http://schemas.openxmlformats.org/officeDocument/2006/relationships/image" Target="../media/image53.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60.png"/><Relationship Id="rId4" Type="http://schemas.openxmlformats.org/officeDocument/2006/relationships/image" Target="../media/image59.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32.emf"/><Relationship Id="rId7"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35.svg"/><Relationship Id="rId5" Type="http://schemas.openxmlformats.org/officeDocument/2006/relationships/image" Target="../media/image34.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36.png"/><Relationship Id="rId18" Type="http://schemas.openxmlformats.org/officeDocument/2006/relationships/image" Target="../media/image73.svg"/><Relationship Id="rId26" Type="http://schemas.openxmlformats.org/officeDocument/2006/relationships/image" Target="../media/image75.svg"/><Relationship Id="rId3" Type="http://schemas.openxmlformats.org/officeDocument/2006/relationships/image" Target="../media/image32.emf"/><Relationship Id="rId21" Type="http://schemas.openxmlformats.org/officeDocument/2006/relationships/image" Target="../media/image48.png"/><Relationship Id="rId7" Type="http://schemas.openxmlformats.org/officeDocument/2006/relationships/image" Target="../media/image66.png"/><Relationship Id="rId12" Type="http://schemas.openxmlformats.org/officeDocument/2006/relationships/image" Target="../media/image46.png"/><Relationship Id="rId17" Type="http://schemas.openxmlformats.org/officeDocument/2006/relationships/image" Target="../media/image72.png"/><Relationship Id="rId25" Type="http://schemas.openxmlformats.org/officeDocument/2006/relationships/image" Target="../media/image74.png"/><Relationship Id="rId2" Type="http://schemas.openxmlformats.org/officeDocument/2006/relationships/notesSlide" Target="../notesSlides/notesSlide15.xml"/><Relationship Id="rId16" Type="http://schemas.openxmlformats.org/officeDocument/2006/relationships/image" Target="../media/image71.svg"/><Relationship Id="rId20" Type="http://schemas.microsoft.com/office/2007/relationships/hdphoto" Target="../media/hdphoto3.wdp"/><Relationship Id="rId1" Type="http://schemas.openxmlformats.org/officeDocument/2006/relationships/slideLayout" Target="../slideLayouts/slideLayout1.xml"/><Relationship Id="rId6" Type="http://schemas.openxmlformats.org/officeDocument/2006/relationships/image" Target="../media/image65.svg"/><Relationship Id="rId11" Type="http://schemas.openxmlformats.org/officeDocument/2006/relationships/image" Target="../media/image69.png"/><Relationship Id="rId24" Type="http://schemas.openxmlformats.org/officeDocument/2006/relationships/image" Target="../media/image40.svg"/><Relationship Id="rId5" Type="http://schemas.openxmlformats.org/officeDocument/2006/relationships/image" Target="../media/image64.png"/><Relationship Id="rId15" Type="http://schemas.openxmlformats.org/officeDocument/2006/relationships/image" Target="../media/image70.png"/><Relationship Id="rId23" Type="http://schemas.openxmlformats.org/officeDocument/2006/relationships/image" Target="../media/image39.png"/><Relationship Id="rId10" Type="http://schemas.openxmlformats.org/officeDocument/2006/relationships/image" Target="../media/image68.png"/><Relationship Id="rId19" Type="http://schemas.openxmlformats.org/officeDocument/2006/relationships/image" Target="../media/image38.png"/><Relationship Id="rId4" Type="http://schemas.openxmlformats.org/officeDocument/2006/relationships/image" Target="../media/image33.png"/><Relationship Id="rId9" Type="http://schemas.openxmlformats.org/officeDocument/2006/relationships/image" Target="../media/image67.png"/><Relationship Id="rId14" Type="http://schemas.openxmlformats.org/officeDocument/2006/relationships/image" Target="../media/image37.svg"/><Relationship Id="rId22" Type="http://schemas.openxmlformats.org/officeDocument/2006/relationships/image" Target="../media/image49.svg"/></Relationships>
</file>

<file path=ppt/slides/_rels/slide19.xml.rels><?xml version="1.0" encoding="UTF-8" standalone="yes"?>
<Relationships xmlns="http://schemas.openxmlformats.org/package/2006/relationships"><Relationship Id="rId13" Type="http://schemas.openxmlformats.org/officeDocument/2006/relationships/image" Target="../media/image85.png"/><Relationship Id="rId18" Type="http://schemas.openxmlformats.org/officeDocument/2006/relationships/image" Target="../media/image40.svg"/><Relationship Id="rId26" Type="http://schemas.openxmlformats.org/officeDocument/2006/relationships/image" Target="../media/image42.svg"/><Relationship Id="rId39" Type="http://schemas.openxmlformats.org/officeDocument/2006/relationships/image" Target="../media/image104.png"/><Relationship Id="rId21" Type="http://schemas.openxmlformats.org/officeDocument/2006/relationships/image" Target="../media/image90.png"/><Relationship Id="rId34" Type="http://schemas.openxmlformats.org/officeDocument/2006/relationships/image" Target="../media/image100.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39.png"/><Relationship Id="rId25" Type="http://schemas.openxmlformats.org/officeDocument/2006/relationships/image" Target="../media/image41.png"/><Relationship Id="rId33" Type="http://schemas.openxmlformats.org/officeDocument/2006/relationships/image" Target="../media/image99.png"/><Relationship Id="rId38" Type="http://schemas.openxmlformats.org/officeDocument/2006/relationships/image" Target="../media/image103.png"/><Relationship Id="rId2" Type="http://schemas.openxmlformats.org/officeDocument/2006/relationships/image" Target="../media/image76.png"/><Relationship Id="rId16" Type="http://schemas.microsoft.com/office/2007/relationships/hdphoto" Target="../media/hdphoto6.wdp"/><Relationship Id="rId20" Type="http://schemas.openxmlformats.org/officeDocument/2006/relationships/image" Target="../media/image89.png"/><Relationship Id="rId29"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63.png"/><Relationship Id="rId11" Type="http://schemas.openxmlformats.org/officeDocument/2006/relationships/image" Target="../media/image83.png"/><Relationship Id="rId24" Type="http://schemas.openxmlformats.org/officeDocument/2006/relationships/image" Target="../media/image93.png"/><Relationship Id="rId32" Type="http://schemas.openxmlformats.org/officeDocument/2006/relationships/image" Target="../media/image98.png"/><Relationship Id="rId37" Type="http://schemas.openxmlformats.org/officeDocument/2006/relationships/image" Target="../media/image102.png"/><Relationship Id="rId40" Type="http://schemas.microsoft.com/office/2007/relationships/hdphoto" Target="../media/hdphoto8.wdp"/><Relationship Id="rId5" Type="http://schemas.openxmlformats.org/officeDocument/2006/relationships/image" Target="../media/image78.png"/><Relationship Id="rId15" Type="http://schemas.openxmlformats.org/officeDocument/2006/relationships/image" Target="../media/image87.png"/><Relationship Id="rId23" Type="http://schemas.openxmlformats.org/officeDocument/2006/relationships/image" Target="../media/image92.png"/><Relationship Id="rId28" Type="http://schemas.openxmlformats.org/officeDocument/2006/relationships/image" Target="../media/image95.svg"/><Relationship Id="rId36" Type="http://schemas.openxmlformats.org/officeDocument/2006/relationships/image" Target="../media/image101.png"/><Relationship Id="rId10" Type="http://schemas.openxmlformats.org/officeDocument/2006/relationships/image" Target="../media/image82.png"/><Relationship Id="rId19" Type="http://schemas.openxmlformats.org/officeDocument/2006/relationships/image" Target="../media/image88.png"/><Relationship Id="rId31" Type="http://schemas.openxmlformats.org/officeDocument/2006/relationships/image" Target="../media/image97.png"/><Relationship Id="rId4" Type="http://schemas.openxmlformats.org/officeDocument/2006/relationships/image" Target="../media/image77.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1.png"/><Relationship Id="rId27" Type="http://schemas.openxmlformats.org/officeDocument/2006/relationships/image" Target="../media/image94.png"/><Relationship Id="rId30" Type="http://schemas.openxmlformats.org/officeDocument/2006/relationships/image" Target="../media/image96.png"/><Relationship Id="rId35" Type="http://schemas.microsoft.com/office/2007/relationships/hdphoto" Target="../media/hdphoto7.wdp"/><Relationship Id="rId8" Type="http://schemas.openxmlformats.org/officeDocument/2006/relationships/image" Target="../media/image80.png"/><Relationship Id="rId3" Type="http://schemas.microsoft.com/office/2007/relationships/hdphoto" Target="../media/hdphoto5.wdp"/></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06.tiff"/><Relationship Id="rId2" Type="http://schemas.openxmlformats.org/officeDocument/2006/relationships/image" Target="../media/image105.tiff"/><Relationship Id="rId1" Type="http://schemas.openxmlformats.org/officeDocument/2006/relationships/slideLayout" Target="../slideLayouts/slideLayout12.xml"/><Relationship Id="rId4" Type="http://schemas.openxmlformats.org/officeDocument/2006/relationships/image" Target="../media/image107.png"/></Relationships>
</file>

<file path=ppt/slides/_rels/slide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jpeg"/><Relationship Id="rId1" Type="http://schemas.openxmlformats.org/officeDocument/2006/relationships/slideLayout" Target="../slideLayouts/slideLayout12.xml"/><Relationship Id="rId6" Type="http://schemas.microsoft.com/office/2007/relationships/hdphoto" Target="../media/hdphoto1.wdp"/><Relationship Id="rId5" Type="http://schemas.openxmlformats.org/officeDocument/2006/relationships/image" Target="../media/image12.png"/><Relationship Id="rId10" Type="http://schemas.openxmlformats.org/officeDocument/2006/relationships/image" Target="../media/image16.png"/><Relationship Id="rId4" Type="http://schemas.openxmlformats.org/officeDocument/2006/relationships/image" Target="../media/image11.gif"/><Relationship Id="rId9"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tiff"/></Relationships>
</file>

<file path=ppt/slides/_rels/slide5.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22.tiff"/></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5.jpe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7.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8" Type="http://schemas.openxmlformats.org/officeDocument/2006/relationships/image" Target="../media/image37.svg"/><Relationship Id="rId13" Type="http://schemas.openxmlformats.org/officeDocument/2006/relationships/image" Target="../media/image41.png"/><Relationship Id="rId18" Type="http://schemas.openxmlformats.org/officeDocument/2006/relationships/image" Target="../media/image46.png"/><Relationship Id="rId3" Type="http://schemas.openxmlformats.org/officeDocument/2006/relationships/image" Target="../media/image32.emf"/><Relationship Id="rId21" Type="http://schemas.openxmlformats.org/officeDocument/2006/relationships/image" Target="../media/image49.svg"/><Relationship Id="rId7" Type="http://schemas.openxmlformats.org/officeDocument/2006/relationships/image" Target="../media/image36.png"/><Relationship Id="rId12" Type="http://schemas.openxmlformats.org/officeDocument/2006/relationships/image" Target="../media/image40.svg"/><Relationship Id="rId17" Type="http://schemas.openxmlformats.org/officeDocument/2006/relationships/image" Target="../media/image45.png"/><Relationship Id="rId2" Type="http://schemas.openxmlformats.org/officeDocument/2006/relationships/notesSlide" Target="../notesSlides/notesSlide6.xml"/><Relationship Id="rId16" Type="http://schemas.openxmlformats.org/officeDocument/2006/relationships/image" Target="../media/image44.svg"/><Relationship Id="rId20" Type="http://schemas.openxmlformats.org/officeDocument/2006/relationships/image" Target="../media/image48.png"/><Relationship Id="rId1" Type="http://schemas.openxmlformats.org/officeDocument/2006/relationships/slideLayout" Target="../slideLayouts/slideLayout1.xml"/><Relationship Id="rId6" Type="http://schemas.openxmlformats.org/officeDocument/2006/relationships/image" Target="../media/image35.svg"/><Relationship Id="rId11" Type="http://schemas.openxmlformats.org/officeDocument/2006/relationships/image" Target="../media/image39.png"/><Relationship Id="rId5" Type="http://schemas.openxmlformats.org/officeDocument/2006/relationships/image" Target="../media/image34.png"/><Relationship Id="rId15" Type="http://schemas.openxmlformats.org/officeDocument/2006/relationships/image" Target="../media/image43.png"/><Relationship Id="rId10" Type="http://schemas.microsoft.com/office/2007/relationships/hdphoto" Target="../media/hdphoto3.wdp"/><Relationship Id="rId19" Type="http://schemas.openxmlformats.org/officeDocument/2006/relationships/image" Target="../media/image47.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7183D814-AC0F-9FC4-C112-06A4B6A8F10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14812" b="15973"/>
          <a:stretch/>
        </p:blipFill>
        <p:spPr>
          <a:xfrm flipH="1">
            <a:off x="-1293102" y="184729"/>
            <a:ext cx="4673600" cy="1447675"/>
          </a:xfrm>
          <a:prstGeom prst="rect">
            <a:avLst/>
          </a:prstGeom>
        </p:spPr>
      </p:pic>
      <p:pic>
        <p:nvPicPr>
          <p:cNvPr id="23" name="图片 22">
            <a:extLst>
              <a:ext uri="{FF2B5EF4-FFF2-40B4-BE49-F238E27FC236}">
                <a16:creationId xmlns:a16="http://schemas.microsoft.com/office/drawing/2014/main" id="{FF89193A-1188-0611-32F0-17AA22F5BF7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2098" y="1340230"/>
            <a:ext cx="9194053" cy="3807302"/>
          </a:xfrm>
          <a:prstGeom prst="rect">
            <a:avLst/>
          </a:prstGeom>
        </p:spPr>
      </p:pic>
      <p:sp>
        <p:nvSpPr>
          <p:cNvPr id="4" name="文本框 3">
            <a:extLst>
              <a:ext uri="{FF2B5EF4-FFF2-40B4-BE49-F238E27FC236}">
                <a16:creationId xmlns:a16="http://schemas.microsoft.com/office/drawing/2014/main" id="{277DAF4F-8C30-39AC-A032-7635A1476C53}"/>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
        <p:nvSpPr>
          <p:cNvPr id="5" name="文本框 4">
            <a:extLst>
              <a:ext uri="{FF2B5EF4-FFF2-40B4-BE49-F238E27FC236}">
                <a16:creationId xmlns:a16="http://schemas.microsoft.com/office/drawing/2014/main" id="{330040F9-6358-32B5-DC54-71109DDB185A}"/>
              </a:ext>
            </a:extLst>
          </p:cNvPr>
          <p:cNvSpPr txBox="1"/>
          <p:nvPr/>
        </p:nvSpPr>
        <p:spPr>
          <a:xfrm>
            <a:off x="9209312" y="602598"/>
            <a:ext cx="2901822" cy="368300"/>
          </a:xfrm>
          <a:prstGeom prst="rect">
            <a:avLst/>
          </a:prstGeom>
          <a:noFill/>
        </p:spPr>
        <p:txBody>
          <a:bodyPr wrap="square" rtlCol="0">
            <a:spAutoFit/>
          </a:bodyPr>
          <a:lstStyle/>
          <a:p>
            <a:pPr algn="l"/>
            <a:r>
              <a:rPr lang="en-US" altLang="zh-CN" i="0" u="none" strike="noStrike" kern="1500" spc="100" dirty="0">
                <a:solidFill>
                  <a:schemeClr val="tx1">
                    <a:lumMod val="75000"/>
                    <a:lumOff val="25000"/>
                  </a:schemeClr>
                </a:solidFill>
                <a:effectLst/>
                <a:latin typeface="思源宋体 CN Heavy" panose="02020900000000000000" pitchFamily="18" charset="-122"/>
                <a:ea typeface="思源宋体 CN Heavy" panose="02020900000000000000" pitchFamily="18" charset="-122"/>
                <a:hlinkClick r:id="rId4">
                  <a:extLst>
                    <a:ext uri="{A12FA001-AC4F-418D-AE19-62706E023703}">
                      <ahyp:hlinkClr xmlns:ahyp="http://schemas.microsoft.com/office/drawing/2018/hyperlinkcolor" val="tx"/>
                    </a:ext>
                  </a:extLst>
                </a:hlinkClick>
              </a:rPr>
              <a:t>www.ebpftravel.com</a:t>
            </a:r>
            <a:endParaRPr lang="en-US" altLang="zh-CN" i="0" kern="1500" spc="100" dirty="0">
              <a:solidFill>
                <a:schemeClr val="tx1">
                  <a:lumMod val="75000"/>
                  <a:lumOff val="25000"/>
                </a:schemeClr>
              </a:solidFill>
              <a:effectLst/>
              <a:latin typeface="思源宋体 CN Heavy" panose="02020900000000000000" pitchFamily="18" charset="-122"/>
              <a:ea typeface="思源宋体 CN Heavy" panose="02020900000000000000" pitchFamily="18" charset="-122"/>
            </a:endParaRPr>
          </a:p>
        </p:txBody>
      </p:sp>
      <p:pic>
        <p:nvPicPr>
          <p:cNvPr id="19" name="图片 18">
            <a:extLst>
              <a:ext uri="{FF2B5EF4-FFF2-40B4-BE49-F238E27FC236}">
                <a16:creationId xmlns:a16="http://schemas.microsoft.com/office/drawing/2014/main" id="{BCD59848-875A-8C4A-82D6-36F2C8CFF6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0477" y="5549222"/>
            <a:ext cx="9194053" cy="1618513"/>
          </a:xfrm>
          <a:prstGeom prst="rect">
            <a:avLst/>
          </a:prstGeom>
        </p:spPr>
      </p:pic>
      <p:pic>
        <p:nvPicPr>
          <p:cNvPr id="21" name="图片 20">
            <a:extLst>
              <a:ext uri="{FF2B5EF4-FFF2-40B4-BE49-F238E27FC236}">
                <a16:creationId xmlns:a16="http://schemas.microsoft.com/office/drawing/2014/main" id="{2207EEFF-52D3-B5D3-2D5C-AC6D0ACFF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43038" y="642782"/>
            <a:ext cx="3687062" cy="2872479"/>
          </a:xfrm>
          <a:prstGeom prst="rect">
            <a:avLst/>
          </a:prstGeom>
        </p:spPr>
      </p:pic>
      <p:pic>
        <p:nvPicPr>
          <p:cNvPr id="26" name="图片 25">
            <a:extLst>
              <a:ext uri="{FF2B5EF4-FFF2-40B4-BE49-F238E27FC236}">
                <a16:creationId xmlns:a16="http://schemas.microsoft.com/office/drawing/2014/main" id="{017C3F69-1D18-C68D-1B36-CF36ED6C015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5065" y="0"/>
            <a:ext cx="1326021" cy="1217913"/>
          </a:xfrm>
          <a:prstGeom prst="rect">
            <a:avLst/>
          </a:prstGeom>
        </p:spPr>
      </p:pic>
      <p:pic>
        <p:nvPicPr>
          <p:cNvPr id="32" name="图形 31">
            <a:extLst>
              <a:ext uri="{FF2B5EF4-FFF2-40B4-BE49-F238E27FC236}">
                <a16:creationId xmlns:a16="http://schemas.microsoft.com/office/drawing/2014/main" id="{BF245E31-E587-8107-AE1C-FF2A4DE9940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043698" y="5065399"/>
            <a:ext cx="1409700" cy="1162050"/>
          </a:xfrm>
          <a:prstGeom prst="rect">
            <a:avLst/>
          </a:prstGeom>
        </p:spPr>
      </p:pic>
      <p:sp>
        <p:nvSpPr>
          <p:cNvPr id="7" name="Shape 126">
            <a:extLst>
              <a:ext uri="{FF2B5EF4-FFF2-40B4-BE49-F238E27FC236}">
                <a16:creationId xmlns:a16="http://schemas.microsoft.com/office/drawing/2014/main" id="{F8D5A208-F2CB-74F5-50FC-4D9B56296A50}"/>
              </a:ext>
            </a:extLst>
          </p:cNvPr>
          <p:cNvSpPr/>
          <p:nvPr/>
        </p:nvSpPr>
        <p:spPr>
          <a:xfrm>
            <a:off x="331964" y="2959730"/>
            <a:ext cx="10787140" cy="779701"/>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eaLnBrk="0" fontAlgn="base" hangingPunct="0">
              <a:spcBef>
                <a:spcPct val="0"/>
              </a:spcBef>
              <a:spcAft>
                <a:spcPct val="0"/>
              </a:spcAft>
            </a:pPr>
            <a:r>
              <a:rPr lang="zh-CN" altLang="en-US" sz="4400" b="1" dirty="0">
                <a:latin typeface="微软雅黑" panose="020B0503020204020204" pitchFamily="34" charset="-122"/>
                <a:ea typeface="微软雅黑" panose="020B0503020204020204" pitchFamily="34" charset="-122"/>
                <a:sym typeface="Impact" panose="020B0806030902050204" pitchFamily="34" charset="0"/>
              </a:rPr>
              <a:t>基于</a:t>
            </a:r>
            <a:r>
              <a:rPr lang="en-US" altLang="zh-CN" sz="4400" b="1" dirty="0" err="1">
                <a:latin typeface="微软雅黑" panose="020B0503020204020204" pitchFamily="34" charset="-122"/>
                <a:ea typeface="微软雅黑" panose="020B0503020204020204" pitchFamily="34" charset="-122"/>
                <a:sym typeface="Impact" panose="020B0806030902050204" pitchFamily="34" charset="0"/>
              </a:rPr>
              <a:t>eBPF</a:t>
            </a:r>
            <a:r>
              <a:rPr lang="zh-CN" altLang="en-US" sz="4400" b="1" dirty="0">
                <a:latin typeface="微软雅黑" panose="020B0503020204020204" pitchFamily="34" charset="-122"/>
                <a:ea typeface="微软雅黑" panose="020B0503020204020204" pitchFamily="34" charset="-122"/>
                <a:sym typeface="Impact" panose="020B0806030902050204" pitchFamily="34" charset="0"/>
              </a:rPr>
              <a:t>的应用可观测方案</a:t>
            </a:r>
          </a:p>
        </p:txBody>
      </p:sp>
      <p:sp>
        <p:nvSpPr>
          <p:cNvPr id="8" name="文本框 7">
            <a:extLst>
              <a:ext uri="{FF2B5EF4-FFF2-40B4-BE49-F238E27FC236}">
                <a16:creationId xmlns:a16="http://schemas.microsoft.com/office/drawing/2014/main" id="{8289D98B-5BFC-A308-012E-69A9B78C2878}"/>
              </a:ext>
            </a:extLst>
          </p:cNvPr>
          <p:cNvSpPr txBox="1"/>
          <p:nvPr/>
        </p:nvSpPr>
        <p:spPr>
          <a:xfrm>
            <a:off x="5132832" y="4535424"/>
            <a:ext cx="3071675"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阿里云</a:t>
            </a:r>
            <a:r>
              <a:rPr kumimoji="1" lang="en-US" altLang="zh-CN" sz="2400" dirty="0">
                <a:latin typeface="Microsoft YaHei" panose="020B0503020204020204" pitchFamily="34" charset="-122"/>
                <a:ea typeface="Microsoft YaHei" panose="020B0503020204020204" pitchFamily="34" charset="-122"/>
              </a:rPr>
              <a:t>-</a:t>
            </a:r>
            <a:r>
              <a:rPr kumimoji="1" lang="zh-CN" altLang="en-US" sz="2400" dirty="0">
                <a:latin typeface="Microsoft YaHei" panose="020B0503020204020204" pitchFamily="34" charset="-122"/>
                <a:ea typeface="Microsoft YaHei" panose="020B0503020204020204" pitchFamily="34" charset="-122"/>
              </a:rPr>
              <a:t>张城（元乙）</a:t>
            </a:r>
          </a:p>
        </p:txBody>
      </p:sp>
    </p:spTree>
    <p:extLst>
      <p:ext uri="{BB962C8B-B14F-4D97-AF65-F5344CB8AC3E}">
        <p14:creationId xmlns:p14="http://schemas.microsoft.com/office/powerpoint/2010/main" val="34673143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直接连接符 1">
            <a:extLst>
              <a:ext uri="{FF2B5EF4-FFF2-40B4-BE49-F238E27FC236}">
                <a16:creationId xmlns:a16="http://schemas.microsoft.com/office/drawing/2014/main" id="{DA1D8EE5-A018-1C44-8705-5A667F36C4F5}"/>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142" name="TextBox 6">
            <a:extLst>
              <a:ext uri="{FF2B5EF4-FFF2-40B4-BE49-F238E27FC236}">
                <a16:creationId xmlns:a16="http://schemas.microsoft.com/office/drawing/2014/main" id="{338F3DE3-DBC4-7846-86DA-B0368AF36B97}"/>
              </a:ext>
            </a:extLst>
          </p:cNvPr>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Agent</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端设计</a:t>
            </a:r>
            <a:endParaRPr lang="zh-CN" altLang="en-US" sz="14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endParaRPr>
          </a:p>
        </p:txBody>
      </p:sp>
      <p:cxnSp>
        <p:nvCxnSpPr>
          <p:cNvPr id="139" name="直线箭头连接符 138">
            <a:extLst>
              <a:ext uri="{FF2B5EF4-FFF2-40B4-BE49-F238E27FC236}">
                <a16:creationId xmlns:a16="http://schemas.microsoft.com/office/drawing/2014/main" id="{97AAC293-447B-3F4E-8562-5E98A392D9B5}"/>
              </a:ext>
            </a:extLst>
          </p:cNvPr>
          <p:cNvCxnSpPr>
            <a:cxnSpLocks/>
            <a:stCxn id="184" idx="0"/>
            <a:endCxn id="347" idx="4"/>
          </p:cNvCxnSpPr>
          <p:nvPr/>
        </p:nvCxnSpPr>
        <p:spPr>
          <a:xfrm flipV="1">
            <a:off x="3873472" y="3873675"/>
            <a:ext cx="14514" cy="1770432"/>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140" name="直线连接符 139">
            <a:extLst>
              <a:ext uri="{FF2B5EF4-FFF2-40B4-BE49-F238E27FC236}">
                <a16:creationId xmlns:a16="http://schemas.microsoft.com/office/drawing/2014/main" id="{C9826FF8-9667-ED45-BFB0-F1633A07BFA9}"/>
              </a:ext>
            </a:extLst>
          </p:cNvPr>
          <p:cNvCxnSpPr>
            <a:cxnSpLocks/>
          </p:cNvCxnSpPr>
          <p:nvPr/>
        </p:nvCxnSpPr>
        <p:spPr>
          <a:xfrm>
            <a:off x="1818908" y="4699360"/>
            <a:ext cx="9512707"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141" name="组合 140">
            <a:extLst>
              <a:ext uri="{FF2B5EF4-FFF2-40B4-BE49-F238E27FC236}">
                <a16:creationId xmlns:a16="http://schemas.microsoft.com/office/drawing/2014/main" id="{1AB5AF46-6971-A24F-9E96-74453022E9EC}"/>
              </a:ext>
            </a:extLst>
          </p:cNvPr>
          <p:cNvGrpSpPr/>
          <p:nvPr/>
        </p:nvGrpSpPr>
        <p:grpSpPr>
          <a:xfrm>
            <a:off x="1663847" y="5644107"/>
            <a:ext cx="4419250" cy="613378"/>
            <a:chOff x="1793631" y="11588262"/>
            <a:chExt cx="9020907" cy="1477107"/>
          </a:xfrm>
        </p:grpSpPr>
        <p:sp>
          <p:nvSpPr>
            <p:cNvPr id="143" name="文本框 142">
              <a:extLst>
                <a:ext uri="{FF2B5EF4-FFF2-40B4-BE49-F238E27FC236}">
                  <a16:creationId xmlns:a16="http://schemas.microsoft.com/office/drawing/2014/main" id="{AF84374E-25A0-E040-9EAA-5E8657CDBBAB}"/>
                </a:ext>
              </a:extLst>
            </p:cNvPr>
            <p:cNvSpPr txBox="1"/>
            <p:nvPr/>
          </p:nvSpPr>
          <p:spPr>
            <a:xfrm>
              <a:off x="2110153" y="11904787"/>
              <a:ext cx="1348789" cy="555878"/>
            </a:xfrm>
            <a:prstGeom prst="rect">
              <a:avLst/>
            </a:prstGeom>
            <a:noFill/>
          </p:spPr>
          <p:txBody>
            <a:bodyPr wrap="none" rtlCol="0">
              <a:spAutoFit/>
            </a:bodyPr>
            <a:lstStyle/>
            <a:p>
              <a:r>
                <a:rPr kumimoji="1" lang="en-US" altLang="zh-CN" sz="900" dirty="0"/>
                <a:t>connect</a:t>
              </a:r>
              <a:endParaRPr kumimoji="1" lang="zh-CN" altLang="en-US" sz="900" dirty="0"/>
            </a:p>
          </p:txBody>
        </p:sp>
        <p:sp>
          <p:nvSpPr>
            <p:cNvPr id="144" name="文本框 143">
              <a:extLst>
                <a:ext uri="{FF2B5EF4-FFF2-40B4-BE49-F238E27FC236}">
                  <a16:creationId xmlns:a16="http://schemas.microsoft.com/office/drawing/2014/main" id="{0788E776-9CC0-6247-8EA1-A2A87A5F9407}"/>
                </a:ext>
              </a:extLst>
            </p:cNvPr>
            <p:cNvSpPr txBox="1"/>
            <p:nvPr/>
          </p:nvSpPr>
          <p:spPr>
            <a:xfrm>
              <a:off x="3205300" y="11904787"/>
              <a:ext cx="1178637" cy="555878"/>
            </a:xfrm>
            <a:prstGeom prst="rect">
              <a:avLst/>
            </a:prstGeom>
            <a:noFill/>
          </p:spPr>
          <p:txBody>
            <a:bodyPr wrap="none" rtlCol="0">
              <a:spAutoFit/>
            </a:bodyPr>
            <a:lstStyle/>
            <a:p>
              <a:r>
                <a:rPr kumimoji="1" lang="en-US" altLang="zh-CN" sz="900" dirty="0"/>
                <a:t>accept</a:t>
              </a:r>
              <a:endParaRPr kumimoji="1" lang="zh-CN" altLang="en-US" sz="900" dirty="0"/>
            </a:p>
          </p:txBody>
        </p:sp>
        <p:sp>
          <p:nvSpPr>
            <p:cNvPr id="145" name="文本框 144">
              <a:extLst>
                <a:ext uri="{FF2B5EF4-FFF2-40B4-BE49-F238E27FC236}">
                  <a16:creationId xmlns:a16="http://schemas.microsoft.com/office/drawing/2014/main" id="{EC183735-5ACD-864D-BAFB-318D930C93A5}"/>
                </a:ext>
              </a:extLst>
            </p:cNvPr>
            <p:cNvSpPr txBox="1"/>
            <p:nvPr/>
          </p:nvSpPr>
          <p:spPr>
            <a:xfrm>
              <a:off x="4213406" y="11904787"/>
              <a:ext cx="1335700" cy="555878"/>
            </a:xfrm>
            <a:prstGeom prst="rect">
              <a:avLst/>
            </a:prstGeom>
            <a:noFill/>
          </p:spPr>
          <p:txBody>
            <a:bodyPr wrap="none" rtlCol="0">
              <a:spAutoFit/>
            </a:bodyPr>
            <a:lstStyle/>
            <a:p>
              <a:r>
                <a:rPr kumimoji="1" lang="en-US" altLang="zh-CN" sz="900" dirty="0"/>
                <a:t>accept4</a:t>
              </a:r>
              <a:endParaRPr kumimoji="1" lang="zh-CN" altLang="en-US" sz="900" dirty="0"/>
            </a:p>
          </p:txBody>
        </p:sp>
        <p:sp>
          <p:nvSpPr>
            <p:cNvPr id="146" name="文本框 145">
              <a:extLst>
                <a:ext uri="{FF2B5EF4-FFF2-40B4-BE49-F238E27FC236}">
                  <a16:creationId xmlns:a16="http://schemas.microsoft.com/office/drawing/2014/main" id="{FE33687A-0D36-E641-9774-342D029BA7AC}"/>
                </a:ext>
              </a:extLst>
            </p:cNvPr>
            <p:cNvSpPr txBox="1"/>
            <p:nvPr/>
          </p:nvSpPr>
          <p:spPr>
            <a:xfrm>
              <a:off x="5356167" y="11904787"/>
              <a:ext cx="975762" cy="555878"/>
            </a:xfrm>
            <a:prstGeom prst="rect">
              <a:avLst/>
            </a:prstGeom>
            <a:noFill/>
          </p:spPr>
          <p:txBody>
            <a:bodyPr wrap="none" rtlCol="0">
              <a:spAutoFit/>
            </a:bodyPr>
            <a:lstStyle/>
            <a:p>
              <a:r>
                <a:rPr kumimoji="1" lang="en-US" altLang="zh-CN" sz="900" dirty="0"/>
                <a:t>write</a:t>
              </a:r>
              <a:endParaRPr kumimoji="1" lang="zh-CN" altLang="en-US" sz="900" dirty="0"/>
            </a:p>
          </p:txBody>
        </p:sp>
        <p:sp>
          <p:nvSpPr>
            <p:cNvPr id="148" name="文本框 147">
              <a:extLst>
                <a:ext uri="{FF2B5EF4-FFF2-40B4-BE49-F238E27FC236}">
                  <a16:creationId xmlns:a16="http://schemas.microsoft.com/office/drawing/2014/main" id="{D54736C0-74FE-1D4A-A93C-4B8325F3987F}"/>
                </a:ext>
              </a:extLst>
            </p:cNvPr>
            <p:cNvSpPr txBox="1"/>
            <p:nvPr/>
          </p:nvSpPr>
          <p:spPr>
            <a:xfrm>
              <a:off x="6220633" y="11904787"/>
              <a:ext cx="1103377" cy="555878"/>
            </a:xfrm>
            <a:prstGeom prst="rect">
              <a:avLst/>
            </a:prstGeom>
            <a:noFill/>
          </p:spPr>
          <p:txBody>
            <a:bodyPr wrap="none" rtlCol="0">
              <a:spAutoFit/>
            </a:bodyPr>
            <a:lstStyle/>
            <a:p>
              <a:r>
                <a:rPr kumimoji="1" lang="en-US" altLang="zh-CN" sz="900" dirty="0" err="1"/>
                <a:t>writev</a:t>
              </a:r>
              <a:endParaRPr kumimoji="1" lang="zh-CN" altLang="en-US" sz="900" dirty="0"/>
            </a:p>
          </p:txBody>
        </p:sp>
        <p:sp>
          <p:nvSpPr>
            <p:cNvPr id="149" name="文本框 148">
              <a:extLst>
                <a:ext uri="{FF2B5EF4-FFF2-40B4-BE49-F238E27FC236}">
                  <a16:creationId xmlns:a16="http://schemas.microsoft.com/office/drawing/2014/main" id="{BCE104E6-5C11-D14E-B00E-865ABD8EB5E2}"/>
                </a:ext>
              </a:extLst>
            </p:cNvPr>
            <p:cNvSpPr txBox="1"/>
            <p:nvPr/>
          </p:nvSpPr>
          <p:spPr>
            <a:xfrm>
              <a:off x="7168981" y="11904787"/>
              <a:ext cx="952855" cy="555878"/>
            </a:xfrm>
            <a:prstGeom prst="rect">
              <a:avLst/>
            </a:prstGeom>
            <a:noFill/>
          </p:spPr>
          <p:txBody>
            <a:bodyPr wrap="none" rtlCol="0">
              <a:spAutoFit/>
            </a:bodyPr>
            <a:lstStyle/>
            <a:p>
              <a:r>
                <a:rPr kumimoji="1" lang="en-US" altLang="zh-CN" sz="900" dirty="0"/>
                <a:t>send</a:t>
              </a:r>
              <a:endParaRPr kumimoji="1" lang="zh-CN" altLang="en-US" sz="900" dirty="0"/>
            </a:p>
          </p:txBody>
        </p:sp>
        <p:sp>
          <p:nvSpPr>
            <p:cNvPr id="150" name="文本框 149">
              <a:extLst>
                <a:ext uri="{FF2B5EF4-FFF2-40B4-BE49-F238E27FC236}">
                  <a16:creationId xmlns:a16="http://schemas.microsoft.com/office/drawing/2014/main" id="{CC5E3AB3-167D-A643-A074-9E6A30EE4D7C}"/>
                </a:ext>
              </a:extLst>
            </p:cNvPr>
            <p:cNvSpPr txBox="1"/>
            <p:nvPr/>
          </p:nvSpPr>
          <p:spPr>
            <a:xfrm>
              <a:off x="7882638" y="11904787"/>
              <a:ext cx="1194997" cy="555878"/>
            </a:xfrm>
            <a:prstGeom prst="rect">
              <a:avLst/>
            </a:prstGeom>
            <a:noFill/>
          </p:spPr>
          <p:txBody>
            <a:bodyPr wrap="none" rtlCol="0">
              <a:spAutoFit/>
            </a:bodyPr>
            <a:lstStyle/>
            <a:p>
              <a:r>
                <a:rPr kumimoji="1" lang="en-US" altLang="zh-CN" sz="900" dirty="0" err="1"/>
                <a:t>sendto</a:t>
              </a:r>
              <a:endParaRPr kumimoji="1" lang="zh-CN" altLang="en-US" sz="900" dirty="0"/>
            </a:p>
          </p:txBody>
        </p:sp>
        <p:sp>
          <p:nvSpPr>
            <p:cNvPr id="151" name="文本框 150">
              <a:extLst>
                <a:ext uri="{FF2B5EF4-FFF2-40B4-BE49-F238E27FC236}">
                  <a16:creationId xmlns:a16="http://schemas.microsoft.com/office/drawing/2014/main" id="{C82F65A9-A8EF-8E40-8776-F2BFC027CCEC}"/>
                </a:ext>
              </a:extLst>
            </p:cNvPr>
            <p:cNvSpPr txBox="1"/>
            <p:nvPr/>
          </p:nvSpPr>
          <p:spPr>
            <a:xfrm>
              <a:off x="8846926" y="11904787"/>
              <a:ext cx="1476404" cy="555878"/>
            </a:xfrm>
            <a:prstGeom prst="rect">
              <a:avLst/>
            </a:prstGeom>
            <a:noFill/>
          </p:spPr>
          <p:txBody>
            <a:bodyPr wrap="none" rtlCol="0">
              <a:spAutoFit/>
            </a:bodyPr>
            <a:lstStyle/>
            <a:p>
              <a:r>
                <a:rPr kumimoji="1" lang="en-US" altLang="zh-CN" sz="900" dirty="0" err="1"/>
                <a:t>sendmsg</a:t>
              </a:r>
              <a:endParaRPr kumimoji="1" lang="zh-CN" altLang="en-US" sz="900" dirty="0"/>
            </a:p>
          </p:txBody>
        </p:sp>
        <p:sp>
          <p:nvSpPr>
            <p:cNvPr id="152" name="文本框 151">
              <a:extLst>
                <a:ext uri="{FF2B5EF4-FFF2-40B4-BE49-F238E27FC236}">
                  <a16:creationId xmlns:a16="http://schemas.microsoft.com/office/drawing/2014/main" id="{05DFACC8-DF41-354B-8569-9E26EAB440C9}"/>
                </a:ext>
              </a:extLst>
            </p:cNvPr>
            <p:cNvSpPr txBox="1"/>
            <p:nvPr/>
          </p:nvSpPr>
          <p:spPr>
            <a:xfrm>
              <a:off x="2110153" y="12335690"/>
              <a:ext cx="1296435" cy="555878"/>
            </a:xfrm>
            <a:prstGeom prst="rect">
              <a:avLst/>
            </a:prstGeom>
            <a:noFill/>
          </p:spPr>
          <p:txBody>
            <a:bodyPr wrap="none" rtlCol="0">
              <a:spAutoFit/>
            </a:bodyPr>
            <a:lstStyle/>
            <a:p>
              <a:r>
                <a:rPr kumimoji="1" lang="en-US" altLang="zh-CN" sz="900" dirty="0" err="1"/>
                <a:t>sendfile</a:t>
              </a:r>
              <a:endParaRPr kumimoji="1" lang="zh-CN" altLang="en-US" sz="900" dirty="0"/>
            </a:p>
          </p:txBody>
        </p:sp>
        <p:sp>
          <p:nvSpPr>
            <p:cNvPr id="153" name="文本框 152">
              <a:extLst>
                <a:ext uri="{FF2B5EF4-FFF2-40B4-BE49-F238E27FC236}">
                  <a16:creationId xmlns:a16="http://schemas.microsoft.com/office/drawing/2014/main" id="{2B4DC63C-DF7C-C54B-A25A-9EDDC666A34B}"/>
                </a:ext>
              </a:extLst>
            </p:cNvPr>
            <p:cNvSpPr txBox="1"/>
            <p:nvPr/>
          </p:nvSpPr>
          <p:spPr>
            <a:xfrm>
              <a:off x="3210195" y="12326982"/>
              <a:ext cx="1597476" cy="555878"/>
            </a:xfrm>
            <a:prstGeom prst="rect">
              <a:avLst/>
            </a:prstGeom>
            <a:noFill/>
          </p:spPr>
          <p:txBody>
            <a:bodyPr wrap="none" rtlCol="0">
              <a:spAutoFit/>
            </a:bodyPr>
            <a:lstStyle/>
            <a:p>
              <a:r>
                <a:rPr kumimoji="1" lang="en-US" altLang="zh-CN" sz="900" dirty="0"/>
                <a:t>sendfile64</a:t>
              </a:r>
              <a:endParaRPr kumimoji="1" lang="zh-CN" altLang="en-US" sz="900" dirty="0"/>
            </a:p>
          </p:txBody>
        </p:sp>
        <p:sp>
          <p:nvSpPr>
            <p:cNvPr id="154" name="文本框 153">
              <a:extLst>
                <a:ext uri="{FF2B5EF4-FFF2-40B4-BE49-F238E27FC236}">
                  <a16:creationId xmlns:a16="http://schemas.microsoft.com/office/drawing/2014/main" id="{42C0B471-8B98-B14A-A6F8-2F53F5F2ADF4}"/>
                </a:ext>
              </a:extLst>
            </p:cNvPr>
            <p:cNvSpPr txBox="1"/>
            <p:nvPr/>
          </p:nvSpPr>
          <p:spPr>
            <a:xfrm>
              <a:off x="4579541" y="12335690"/>
              <a:ext cx="910319" cy="555878"/>
            </a:xfrm>
            <a:prstGeom prst="rect">
              <a:avLst/>
            </a:prstGeom>
            <a:noFill/>
          </p:spPr>
          <p:txBody>
            <a:bodyPr wrap="none" rtlCol="0">
              <a:spAutoFit/>
            </a:bodyPr>
            <a:lstStyle/>
            <a:p>
              <a:r>
                <a:rPr kumimoji="1" lang="en-US" altLang="zh-CN" sz="900" dirty="0"/>
                <a:t>read</a:t>
              </a:r>
              <a:endParaRPr kumimoji="1" lang="zh-CN" altLang="en-US" sz="900" dirty="0"/>
            </a:p>
          </p:txBody>
        </p:sp>
        <p:sp>
          <p:nvSpPr>
            <p:cNvPr id="157" name="文本框 156">
              <a:extLst>
                <a:ext uri="{FF2B5EF4-FFF2-40B4-BE49-F238E27FC236}">
                  <a16:creationId xmlns:a16="http://schemas.microsoft.com/office/drawing/2014/main" id="{B2899FFA-30FA-CA4E-BC55-FF3965C1D6AD}"/>
                </a:ext>
              </a:extLst>
            </p:cNvPr>
            <p:cNvSpPr txBox="1"/>
            <p:nvPr/>
          </p:nvSpPr>
          <p:spPr>
            <a:xfrm>
              <a:off x="5338584" y="12327092"/>
              <a:ext cx="1037934" cy="555878"/>
            </a:xfrm>
            <a:prstGeom prst="rect">
              <a:avLst/>
            </a:prstGeom>
            <a:noFill/>
          </p:spPr>
          <p:txBody>
            <a:bodyPr wrap="none" rtlCol="0">
              <a:spAutoFit/>
            </a:bodyPr>
            <a:lstStyle/>
            <a:p>
              <a:r>
                <a:rPr kumimoji="1" lang="en-US" altLang="zh-CN" sz="900" dirty="0" err="1"/>
                <a:t>readv</a:t>
              </a:r>
              <a:endParaRPr kumimoji="1" lang="zh-CN" altLang="en-US" sz="900" dirty="0"/>
            </a:p>
          </p:txBody>
        </p:sp>
        <p:sp>
          <p:nvSpPr>
            <p:cNvPr id="161" name="文本框 160">
              <a:extLst>
                <a:ext uri="{FF2B5EF4-FFF2-40B4-BE49-F238E27FC236}">
                  <a16:creationId xmlns:a16="http://schemas.microsoft.com/office/drawing/2014/main" id="{63F333E2-9AE6-9942-9DC6-0A4E73480180}"/>
                </a:ext>
              </a:extLst>
            </p:cNvPr>
            <p:cNvSpPr txBox="1"/>
            <p:nvPr/>
          </p:nvSpPr>
          <p:spPr>
            <a:xfrm>
              <a:off x="6248560" y="12326982"/>
              <a:ext cx="874323" cy="555878"/>
            </a:xfrm>
            <a:prstGeom prst="rect">
              <a:avLst/>
            </a:prstGeom>
            <a:noFill/>
          </p:spPr>
          <p:txBody>
            <a:bodyPr wrap="none" rtlCol="0">
              <a:spAutoFit/>
            </a:bodyPr>
            <a:lstStyle/>
            <a:p>
              <a:r>
                <a:rPr kumimoji="1" lang="en-US" altLang="zh-CN" sz="900" dirty="0" err="1"/>
                <a:t>recv</a:t>
              </a:r>
              <a:endParaRPr kumimoji="1" lang="zh-CN" altLang="en-US" sz="900" dirty="0"/>
            </a:p>
          </p:txBody>
        </p:sp>
        <p:sp>
          <p:nvSpPr>
            <p:cNvPr id="165" name="文本框 164">
              <a:extLst>
                <a:ext uri="{FF2B5EF4-FFF2-40B4-BE49-F238E27FC236}">
                  <a16:creationId xmlns:a16="http://schemas.microsoft.com/office/drawing/2014/main" id="{58B79B07-8185-E14E-9987-37DA947ED1E7}"/>
                </a:ext>
              </a:extLst>
            </p:cNvPr>
            <p:cNvSpPr txBox="1"/>
            <p:nvPr/>
          </p:nvSpPr>
          <p:spPr>
            <a:xfrm>
              <a:off x="7060663" y="12326982"/>
              <a:ext cx="1397872" cy="555878"/>
            </a:xfrm>
            <a:prstGeom prst="rect">
              <a:avLst/>
            </a:prstGeom>
            <a:noFill/>
          </p:spPr>
          <p:txBody>
            <a:bodyPr wrap="none" rtlCol="0">
              <a:spAutoFit/>
            </a:bodyPr>
            <a:lstStyle/>
            <a:p>
              <a:r>
                <a:rPr kumimoji="1" lang="en-US" altLang="zh-CN" sz="900" dirty="0" err="1"/>
                <a:t>recvmsg</a:t>
              </a:r>
              <a:endParaRPr kumimoji="1" lang="zh-CN" altLang="en-US" sz="900" dirty="0"/>
            </a:p>
          </p:txBody>
        </p:sp>
        <p:sp>
          <p:nvSpPr>
            <p:cNvPr id="172" name="文本框 171">
              <a:extLst>
                <a:ext uri="{FF2B5EF4-FFF2-40B4-BE49-F238E27FC236}">
                  <a16:creationId xmlns:a16="http://schemas.microsoft.com/office/drawing/2014/main" id="{E139D020-4385-0A47-AC7A-1579BD58BE9F}"/>
                </a:ext>
              </a:extLst>
            </p:cNvPr>
            <p:cNvSpPr txBox="1"/>
            <p:nvPr/>
          </p:nvSpPr>
          <p:spPr>
            <a:xfrm>
              <a:off x="8233886" y="12335856"/>
              <a:ext cx="975762" cy="555878"/>
            </a:xfrm>
            <a:prstGeom prst="rect">
              <a:avLst/>
            </a:prstGeom>
            <a:noFill/>
          </p:spPr>
          <p:txBody>
            <a:bodyPr wrap="none" rtlCol="0">
              <a:spAutoFit/>
            </a:bodyPr>
            <a:lstStyle/>
            <a:p>
              <a:r>
                <a:rPr kumimoji="1" lang="en-US" altLang="zh-CN" sz="900" dirty="0"/>
                <a:t>close</a:t>
              </a:r>
              <a:endParaRPr kumimoji="1" lang="zh-CN" altLang="en-US" sz="900" dirty="0"/>
            </a:p>
          </p:txBody>
        </p:sp>
        <p:sp>
          <p:nvSpPr>
            <p:cNvPr id="184" name="矩形 183">
              <a:extLst>
                <a:ext uri="{FF2B5EF4-FFF2-40B4-BE49-F238E27FC236}">
                  <a16:creationId xmlns:a16="http://schemas.microsoft.com/office/drawing/2014/main" id="{EB030EA9-A5EE-D345-B263-824FFB6DF06C}"/>
                </a:ext>
              </a:extLst>
            </p:cNvPr>
            <p:cNvSpPr/>
            <p:nvPr/>
          </p:nvSpPr>
          <p:spPr>
            <a:xfrm>
              <a:off x="1793631" y="11588262"/>
              <a:ext cx="9020907" cy="1477107"/>
            </a:xfrm>
            <a:prstGeom prst="rect">
              <a:avLst/>
            </a:prstGeom>
            <a:noFill/>
            <a:ln w="28575">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grpSp>
      <p:sp>
        <p:nvSpPr>
          <p:cNvPr id="198" name="矩形 197">
            <a:extLst>
              <a:ext uri="{FF2B5EF4-FFF2-40B4-BE49-F238E27FC236}">
                <a16:creationId xmlns:a16="http://schemas.microsoft.com/office/drawing/2014/main" id="{ACCF937A-C069-9348-8B41-5CDD8C398CDF}"/>
              </a:ext>
            </a:extLst>
          </p:cNvPr>
          <p:cNvSpPr/>
          <p:nvPr/>
        </p:nvSpPr>
        <p:spPr>
          <a:xfrm>
            <a:off x="6965493" y="6070923"/>
            <a:ext cx="598786" cy="3285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Hook</a:t>
            </a:r>
            <a:endParaRPr kumimoji="1" lang="zh-CN" altLang="en-US" sz="800" dirty="0"/>
          </a:p>
        </p:txBody>
      </p:sp>
      <p:cxnSp>
        <p:nvCxnSpPr>
          <p:cNvPr id="207" name="直线箭头连接符 206">
            <a:extLst>
              <a:ext uri="{FF2B5EF4-FFF2-40B4-BE49-F238E27FC236}">
                <a16:creationId xmlns:a16="http://schemas.microsoft.com/office/drawing/2014/main" id="{E4D24A7A-5C5F-B843-B194-3E0C8031F668}"/>
              </a:ext>
            </a:extLst>
          </p:cNvPr>
          <p:cNvCxnSpPr>
            <a:cxnSpLocks/>
            <a:stCxn id="184" idx="3"/>
            <a:endCxn id="198" idx="1"/>
          </p:cNvCxnSpPr>
          <p:nvPr/>
        </p:nvCxnSpPr>
        <p:spPr>
          <a:xfrm>
            <a:off x="6083097" y="5950796"/>
            <a:ext cx="882396" cy="284425"/>
          </a:xfrm>
          <a:prstGeom prst="straightConnector1">
            <a:avLst/>
          </a:prstGeom>
          <a:ln w="28575">
            <a:prstDash val="sysDash"/>
            <a:tailEnd type="triangle"/>
          </a:ln>
        </p:spPr>
        <p:style>
          <a:lnRef idx="1">
            <a:schemeClr val="accent1"/>
          </a:lnRef>
          <a:fillRef idx="0">
            <a:schemeClr val="accent1"/>
          </a:fillRef>
          <a:effectRef idx="0">
            <a:schemeClr val="accent1"/>
          </a:effectRef>
          <a:fontRef idx="minor">
            <a:schemeClr val="tx1"/>
          </a:fontRef>
        </p:style>
      </p:cxnSp>
      <p:sp>
        <p:nvSpPr>
          <p:cNvPr id="210" name="矩形 209">
            <a:extLst>
              <a:ext uri="{FF2B5EF4-FFF2-40B4-BE49-F238E27FC236}">
                <a16:creationId xmlns:a16="http://schemas.microsoft.com/office/drawing/2014/main" id="{03758F1C-74BE-3849-8F80-0C872C738CF3}"/>
              </a:ext>
            </a:extLst>
          </p:cNvPr>
          <p:cNvSpPr/>
          <p:nvPr/>
        </p:nvSpPr>
        <p:spPr>
          <a:xfrm>
            <a:off x="7965070" y="6082594"/>
            <a:ext cx="1095109" cy="3285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PreFilter</a:t>
            </a:r>
            <a:endParaRPr kumimoji="1" lang="zh-CN" altLang="en-US" sz="800" dirty="0"/>
          </a:p>
        </p:txBody>
      </p:sp>
      <p:sp>
        <p:nvSpPr>
          <p:cNvPr id="221" name="矩形 220">
            <a:extLst>
              <a:ext uri="{FF2B5EF4-FFF2-40B4-BE49-F238E27FC236}">
                <a16:creationId xmlns:a16="http://schemas.microsoft.com/office/drawing/2014/main" id="{D083E018-C925-3247-A3D8-77CBFD3C0FFA}"/>
              </a:ext>
            </a:extLst>
          </p:cNvPr>
          <p:cNvSpPr/>
          <p:nvPr/>
        </p:nvSpPr>
        <p:spPr>
          <a:xfrm>
            <a:off x="7972929" y="5563458"/>
            <a:ext cx="1095109" cy="3285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PreProcess</a:t>
            </a:r>
            <a:endParaRPr kumimoji="1" lang="zh-CN" altLang="en-US" sz="800" dirty="0"/>
          </a:p>
        </p:txBody>
      </p:sp>
      <p:sp>
        <p:nvSpPr>
          <p:cNvPr id="222" name="矩形 221">
            <a:extLst>
              <a:ext uri="{FF2B5EF4-FFF2-40B4-BE49-F238E27FC236}">
                <a16:creationId xmlns:a16="http://schemas.microsoft.com/office/drawing/2014/main" id="{006F6F82-B221-234D-9FEB-DF5A17A6746B}"/>
              </a:ext>
            </a:extLst>
          </p:cNvPr>
          <p:cNvSpPr/>
          <p:nvPr/>
        </p:nvSpPr>
        <p:spPr>
          <a:xfrm>
            <a:off x="7972929" y="5012690"/>
            <a:ext cx="1095109" cy="32859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SendToUserSpace</a:t>
            </a:r>
            <a:endParaRPr kumimoji="1" lang="zh-CN" altLang="en-US" sz="800" dirty="0"/>
          </a:p>
        </p:txBody>
      </p:sp>
      <p:sp>
        <p:nvSpPr>
          <p:cNvPr id="224" name="椭圆 223">
            <a:extLst>
              <a:ext uri="{FF2B5EF4-FFF2-40B4-BE49-F238E27FC236}">
                <a16:creationId xmlns:a16="http://schemas.microsoft.com/office/drawing/2014/main" id="{F0D52647-2B7E-9744-9B69-D77C52FCC919}"/>
              </a:ext>
            </a:extLst>
          </p:cNvPr>
          <p:cNvSpPr/>
          <p:nvPr/>
        </p:nvSpPr>
        <p:spPr>
          <a:xfrm>
            <a:off x="1809572" y="3254201"/>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APP1</a:t>
            </a:r>
            <a:endParaRPr kumimoji="1" lang="zh-CN" altLang="en-US" sz="1200" dirty="0"/>
          </a:p>
        </p:txBody>
      </p:sp>
      <p:cxnSp>
        <p:nvCxnSpPr>
          <p:cNvPr id="227" name="直线箭头连接符 226">
            <a:extLst>
              <a:ext uri="{FF2B5EF4-FFF2-40B4-BE49-F238E27FC236}">
                <a16:creationId xmlns:a16="http://schemas.microsoft.com/office/drawing/2014/main" id="{64A5ABDD-1E28-AE45-BBEB-9247A4FE0AFE}"/>
              </a:ext>
            </a:extLst>
          </p:cNvPr>
          <p:cNvCxnSpPr>
            <a:cxnSpLocks/>
            <a:stCxn id="344" idx="4"/>
            <a:endCxn id="184" idx="0"/>
          </p:cNvCxnSpPr>
          <p:nvPr/>
        </p:nvCxnSpPr>
        <p:spPr>
          <a:xfrm>
            <a:off x="2264873" y="3828954"/>
            <a:ext cx="1608599" cy="1815153"/>
          </a:xfrm>
          <a:prstGeom prst="straightConnector1">
            <a:avLst/>
          </a:prstGeom>
          <a:ln w="2857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231" name="直线箭头连接符 230">
            <a:extLst>
              <a:ext uri="{FF2B5EF4-FFF2-40B4-BE49-F238E27FC236}">
                <a16:creationId xmlns:a16="http://schemas.microsoft.com/office/drawing/2014/main" id="{EC4C53DD-F032-654A-8678-3AC765611B7F}"/>
              </a:ext>
            </a:extLst>
          </p:cNvPr>
          <p:cNvCxnSpPr>
            <a:cxnSpLocks/>
          </p:cNvCxnSpPr>
          <p:nvPr/>
        </p:nvCxnSpPr>
        <p:spPr>
          <a:xfrm flipH="1">
            <a:off x="537236" y="5718396"/>
            <a:ext cx="772281" cy="0"/>
          </a:xfrm>
          <a:prstGeom prst="straightConnector1">
            <a:avLst/>
          </a:prstGeom>
          <a:ln w="28575">
            <a:solidFill>
              <a:schemeClr val="tx1"/>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2" name="直线箭头连接符 231">
            <a:extLst>
              <a:ext uri="{FF2B5EF4-FFF2-40B4-BE49-F238E27FC236}">
                <a16:creationId xmlns:a16="http://schemas.microsoft.com/office/drawing/2014/main" id="{992B7B48-3D9A-8949-94E7-068FA097EECA}"/>
              </a:ext>
            </a:extLst>
          </p:cNvPr>
          <p:cNvCxnSpPr>
            <a:cxnSpLocks/>
          </p:cNvCxnSpPr>
          <p:nvPr/>
        </p:nvCxnSpPr>
        <p:spPr>
          <a:xfrm flipV="1">
            <a:off x="524838" y="6026077"/>
            <a:ext cx="784679" cy="0"/>
          </a:xfrm>
          <a:prstGeom prst="straightConnector1">
            <a:avLst/>
          </a:prstGeom>
          <a:ln w="28575">
            <a:solidFill>
              <a:schemeClr val="tx2"/>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33" name="文本框 232">
            <a:extLst>
              <a:ext uri="{FF2B5EF4-FFF2-40B4-BE49-F238E27FC236}">
                <a16:creationId xmlns:a16="http://schemas.microsoft.com/office/drawing/2014/main" id="{51EC2F2C-37D5-EA4F-8AF0-9E360CF25B8D}"/>
              </a:ext>
            </a:extLst>
          </p:cNvPr>
          <p:cNvSpPr txBox="1"/>
          <p:nvPr/>
        </p:nvSpPr>
        <p:spPr>
          <a:xfrm>
            <a:off x="541609" y="5430348"/>
            <a:ext cx="800219" cy="276999"/>
          </a:xfrm>
          <a:prstGeom prst="rect">
            <a:avLst/>
          </a:prstGeom>
          <a:noFill/>
        </p:spPr>
        <p:txBody>
          <a:bodyPr wrap="none" rtlCol="0">
            <a:spAutoFit/>
          </a:bodyPr>
          <a:lstStyle/>
          <a:p>
            <a:r>
              <a:rPr kumimoji="1" lang="zh-CN" altLang="en-US" sz="1200" dirty="0"/>
              <a:t>网络交互</a:t>
            </a:r>
          </a:p>
        </p:txBody>
      </p:sp>
      <p:sp>
        <p:nvSpPr>
          <p:cNvPr id="236" name="文本框 235">
            <a:extLst>
              <a:ext uri="{FF2B5EF4-FFF2-40B4-BE49-F238E27FC236}">
                <a16:creationId xmlns:a16="http://schemas.microsoft.com/office/drawing/2014/main" id="{8237D6BC-B440-9C40-9E0F-53F7CD3AFBE8}"/>
              </a:ext>
            </a:extLst>
          </p:cNvPr>
          <p:cNvSpPr txBox="1"/>
          <p:nvPr/>
        </p:nvSpPr>
        <p:spPr>
          <a:xfrm>
            <a:off x="485007" y="5800301"/>
            <a:ext cx="864339" cy="215444"/>
          </a:xfrm>
          <a:prstGeom prst="rect">
            <a:avLst/>
          </a:prstGeom>
          <a:noFill/>
        </p:spPr>
        <p:txBody>
          <a:bodyPr wrap="none" rtlCol="0">
            <a:spAutoFit/>
          </a:bodyPr>
          <a:lstStyle/>
          <a:p>
            <a:r>
              <a:rPr kumimoji="1" lang="en-US" altLang="zh-CN" sz="800" dirty="0" err="1"/>
              <a:t>Kprobe</a:t>
            </a:r>
            <a:r>
              <a:rPr kumimoji="1" lang="zh-CN" altLang="en-US" sz="800" dirty="0"/>
              <a:t> </a:t>
            </a:r>
            <a:r>
              <a:rPr kumimoji="1" lang="en-US" altLang="zh-CN" sz="800" dirty="0"/>
              <a:t>Hook</a:t>
            </a:r>
            <a:endParaRPr kumimoji="1" lang="zh-CN" altLang="en-US" sz="800" dirty="0"/>
          </a:p>
        </p:txBody>
      </p:sp>
      <p:sp>
        <p:nvSpPr>
          <p:cNvPr id="237" name="上箭头 236">
            <a:extLst>
              <a:ext uri="{FF2B5EF4-FFF2-40B4-BE49-F238E27FC236}">
                <a16:creationId xmlns:a16="http://schemas.microsoft.com/office/drawing/2014/main" id="{9532C1CA-D861-0441-B9AB-9332263E4AA7}"/>
              </a:ext>
            </a:extLst>
          </p:cNvPr>
          <p:cNvSpPr/>
          <p:nvPr/>
        </p:nvSpPr>
        <p:spPr>
          <a:xfrm rot="5400000">
            <a:off x="7707999" y="6097134"/>
            <a:ext cx="145560" cy="320703"/>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41" name="上箭头 240">
            <a:extLst>
              <a:ext uri="{FF2B5EF4-FFF2-40B4-BE49-F238E27FC236}">
                <a16:creationId xmlns:a16="http://schemas.microsoft.com/office/drawing/2014/main" id="{05B15CB8-08CA-BA46-9991-17B9392EE662}"/>
              </a:ext>
            </a:extLst>
          </p:cNvPr>
          <p:cNvSpPr/>
          <p:nvPr/>
        </p:nvSpPr>
        <p:spPr>
          <a:xfrm>
            <a:off x="8434622" y="4873950"/>
            <a:ext cx="156008" cy="97254"/>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44" name="圆柱体 243">
            <a:extLst>
              <a:ext uri="{FF2B5EF4-FFF2-40B4-BE49-F238E27FC236}">
                <a16:creationId xmlns:a16="http://schemas.microsoft.com/office/drawing/2014/main" id="{B261E00A-4A4E-D248-9E18-B00FA570131F}"/>
              </a:ext>
            </a:extLst>
          </p:cNvPr>
          <p:cNvSpPr/>
          <p:nvPr/>
        </p:nvSpPr>
        <p:spPr>
          <a:xfrm rot="5400000">
            <a:off x="8370789" y="4282557"/>
            <a:ext cx="299387" cy="8419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dirty="0"/>
          </a:p>
        </p:txBody>
      </p:sp>
      <p:sp>
        <p:nvSpPr>
          <p:cNvPr id="245" name="上箭头 244">
            <a:extLst>
              <a:ext uri="{FF2B5EF4-FFF2-40B4-BE49-F238E27FC236}">
                <a16:creationId xmlns:a16="http://schemas.microsoft.com/office/drawing/2014/main" id="{25DDC6A3-6A91-4A48-B048-E84698991DBC}"/>
              </a:ext>
            </a:extLst>
          </p:cNvPr>
          <p:cNvSpPr/>
          <p:nvPr/>
        </p:nvSpPr>
        <p:spPr>
          <a:xfrm>
            <a:off x="8443237" y="4389361"/>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46" name="矩形 245">
            <a:extLst>
              <a:ext uri="{FF2B5EF4-FFF2-40B4-BE49-F238E27FC236}">
                <a16:creationId xmlns:a16="http://schemas.microsoft.com/office/drawing/2014/main" id="{867A44B1-6B9F-014D-BCD2-D03D460A7793}"/>
              </a:ext>
            </a:extLst>
          </p:cNvPr>
          <p:cNvSpPr/>
          <p:nvPr/>
        </p:nvSpPr>
        <p:spPr>
          <a:xfrm>
            <a:off x="7972929" y="4040023"/>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RecvFromKernel</a:t>
            </a:r>
            <a:endParaRPr kumimoji="1" lang="zh-CN" altLang="en-US" sz="800" dirty="0"/>
          </a:p>
        </p:txBody>
      </p:sp>
      <p:sp>
        <p:nvSpPr>
          <p:cNvPr id="247" name="圆柱体 246">
            <a:extLst>
              <a:ext uri="{FF2B5EF4-FFF2-40B4-BE49-F238E27FC236}">
                <a16:creationId xmlns:a16="http://schemas.microsoft.com/office/drawing/2014/main" id="{054DA127-7199-1B4A-99E5-AC8DC14A48E3}"/>
              </a:ext>
            </a:extLst>
          </p:cNvPr>
          <p:cNvSpPr/>
          <p:nvPr/>
        </p:nvSpPr>
        <p:spPr>
          <a:xfrm rot="5400000">
            <a:off x="8362932" y="2792793"/>
            <a:ext cx="299387" cy="8419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50" name="矩形 249">
            <a:extLst>
              <a:ext uri="{FF2B5EF4-FFF2-40B4-BE49-F238E27FC236}">
                <a16:creationId xmlns:a16="http://schemas.microsoft.com/office/drawing/2014/main" id="{78BDFAB2-A792-1046-B439-84EB065B501F}"/>
              </a:ext>
            </a:extLst>
          </p:cNvPr>
          <p:cNvSpPr/>
          <p:nvPr/>
        </p:nvSpPr>
        <p:spPr>
          <a:xfrm>
            <a:off x="7972929" y="3536758"/>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CopyToBuffer</a:t>
            </a:r>
            <a:endParaRPr kumimoji="1" lang="zh-CN" altLang="en-US" sz="800" dirty="0"/>
          </a:p>
        </p:txBody>
      </p:sp>
      <p:sp>
        <p:nvSpPr>
          <p:cNvPr id="251" name="上箭头 250">
            <a:extLst>
              <a:ext uri="{FF2B5EF4-FFF2-40B4-BE49-F238E27FC236}">
                <a16:creationId xmlns:a16="http://schemas.microsoft.com/office/drawing/2014/main" id="{20145E8C-0A35-A44E-B4E5-7BB23DE54E86}"/>
              </a:ext>
            </a:extLst>
          </p:cNvPr>
          <p:cNvSpPr/>
          <p:nvPr/>
        </p:nvSpPr>
        <p:spPr>
          <a:xfrm>
            <a:off x="8438929" y="3868643"/>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53" name="上箭头 252">
            <a:extLst>
              <a:ext uri="{FF2B5EF4-FFF2-40B4-BE49-F238E27FC236}">
                <a16:creationId xmlns:a16="http://schemas.microsoft.com/office/drawing/2014/main" id="{1EEF3815-165F-A943-8B92-BDA7C3B6F93B}"/>
              </a:ext>
            </a:extLst>
          </p:cNvPr>
          <p:cNvSpPr/>
          <p:nvPr/>
        </p:nvSpPr>
        <p:spPr>
          <a:xfrm>
            <a:off x="8443237" y="3377275"/>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54" name="矩形 253">
            <a:extLst>
              <a:ext uri="{FF2B5EF4-FFF2-40B4-BE49-F238E27FC236}">
                <a16:creationId xmlns:a16="http://schemas.microsoft.com/office/drawing/2014/main" id="{682FB7E0-3DB2-354B-9398-B32EDFED0048}"/>
              </a:ext>
            </a:extLst>
          </p:cNvPr>
          <p:cNvSpPr/>
          <p:nvPr/>
        </p:nvSpPr>
        <p:spPr>
          <a:xfrm>
            <a:off x="7972929" y="2557331"/>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Process</a:t>
            </a:r>
            <a:endParaRPr kumimoji="1" lang="zh-CN" altLang="en-US" sz="800" dirty="0"/>
          </a:p>
        </p:txBody>
      </p:sp>
      <p:sp>
        <p:nvSpPr>
          <p:cNvPr id="255" name="上箭头 254">
            <a:extLst>
              <a:ext uri="{FF2B5EF4-FFF2-40B4-BE49-F238E27FC236}">
                <a16:creationId xmlns:a16="http://schemas.microsoft.com/office/drawing/2014/main" id="{78F23000-D2D7-DC47-9510-5B370265225D}"/>
              </a:ext>
            </a:extLst>
          </p:cNvPr>
          <p:cNvSpPr/>
          <p:nvPr/>
        </p:nvSpPr>
        <p:spPr>
          <a:xfrm>
            <a:off x="8447543" y="2899856"/>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56" name="矩形 255">
            <a:extLst>
              <a:ext uri="{FF2B5EF4-FFF2-40B4-BE49-F238E27FC236}">
                <a16:creationId xmlns:a16="http://schemas.microsoft.com/office/drawing/2014/main" id="{F69626F4-1E36-E94A-8939-7DDCCA53FDCB}"/>
              </a:ext>
            </a:extLst>
          </p:cNvPr>
          <p:cNvSpPr/>
          <p:nvPr/>
        </p:nvSpPr>
        <p:spPr>
          <a:xfrm>
            <a:off x="6436707" y="2899758"/>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Connection</a:t>
            </a:r>
          </a:p>
          <a:p>
            <a:pPr algn="ctr"/>
            <a:r>
              <a:rPr kumimoji="1" lang="en-US" altLang="zh-CN" sz="800" dirty="0"/>
              <a:t>Management</a:t>
            </a:r>
            <a:endParaRPr kumimoji="1" lang="zh-CN" altLang="en-US" sz="800" dirty="0"/>
          </a:p>
        </p:txBody>
      </p:sp>
      <p:sp>
        <p:nvSpPr>
          <p:cNvPr id="275" name="矩形 274">
            <a:extLst>
              <a:ext uri="{FF2B5EF4-FFF2-40B4-BE49-F238E27FC236}">
                <a16:creationId xmlns:a16="http://schemas.microsoft.com/office/drawing/2014/main" id="{A2AAEC0D-3F33-2444-B60B-4EDA869E8F29}"/>
              </a:ext>
            </a:extLst>
          </p:cNvPr>
          <p:cNvSpPr/>
          <p:nvPr/>
        </p:nvSpPr>
        <p:spPr>
          <a:xfrm>
            <a:off x="6364729" y="2069937"/>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Local</a:t>
            </a:r>
            <a:r>
              <a:rPr kumimoji="1" lang="zh-CN" altLang="en-US" sz="800" dirty="0"/>
              <a:t> </a:t>
            </a:r>
            <a:r>
              <a:rPr kumimoji="1" lang="en-US" altLang="zh-CN" sz="800" dirty="0"/>
              <a:t>Meta</a:t>
            </a:r>
          </a:p>
          <a:p>
            <a:pPr algn="ctr"/>
            <a:r>
              <a:rPr kumimoji="1" lang="en-US" altLang="zh-CN" sz="800" dirty="0"/>
              <a:t>Management</a:t>
            </a:r>
            <a:endParaRPr kumimoji="1" lang="zh-CN" altLang="en-US" sz="800" dirty="0"/>
          </a:p>
        </p:txBody>
      </p:sp>
      <p:sp>
        <p:nvSpPr>
          <p:cNvPr id="284" name="矩形 283">
            <a:extLst>
              <a:ext uri="{FF2B5EF4-FFF2-40B4-BE49-F238E27FC236}">
                <a16:creationId xmlns:a16="http://schemas.microsoft.com/office/drawing/2014/main" id="{F417D943-123F-CA41-987B-FFBD6B1BBFE7}"/>
              </a:ext>
            </a:extLst>
          </p:cNvPr>
          <p:cNvSpPr/>
          <p:nvPr/>
        </p:nvSpPr>
        <p:spPr>
          <a:xfrm>
            <a:off x="9405836" y="2523783"/>
            <a:ext cx="899122" cy="299385"/>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ParseProtocol</a:t>
            </a:r>
            <a:endParaRPr kumimoji="1" lang="zh-CN" altLang="en-US" sz="800" dirty="0"/>
          </a:p>
        </p:txBody>
      </p:sp>
      <p:sp>
        <p:nvSpPr>
          <p:cNvPr id="285" name="矩形 284">
            <a:extLst>
              <a:ext uri="{FF2B5EF4-FFF2-40B4-BE49-F238E27FC236}">
                <a16:creationId xmlns:a16="http://schemas.microsoft.com/office/drawing/2014/main" id="{7BE404E4-B7D1-2846-BCE3-D99EDAF0EA4F}"/>
              </a:ext>
            </a:extLst>
          </p:cNvPr>
          <p:cNvSpPr/>
          <p:nvPr/>
        </p:nvSpPr>
        <p:spPr>
          <a:xfrm>
            <a:off x="9410143" y="2944147"/>
            <a:ext cx="894815" cy="29938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PostFilter</a:t>
            </a:r>
            <a:endParaRPr kumimoji="1" lang="zh-CN" altLang="en-US" sz="800" dirty="0"/>
          </a:p>
        </p:txBody>
      </p:sp>
      <p:sp>
        <p:nvSpPr>
          <p:cNvPr id="286" name="矩形 285">
            <a:extLst>
              <a:ext uri="{FF2B5EF4-FFF2-40B4-BE49-F238E27FC236}">
                <a16:creationId xmlns:a16="http://schemas.microsoft.com/office/drawing/2014/main" id="{42D73D1E-125E-CB46-9FBE-2B1503CD20C0}"/>
              </a:ext>
            </a:extLst>
          </p:cNvPr>
          <p:cNvSpPr/>
          <p:nvPr/>
        </p:nvSpPr>
        <p:spPr>
          <a:xfrm>
            <a:off x="10550899" y="2549146"/>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http</a:t>
            </a:r>
            <a:endParaRPr kumimoji="1" lang="zh-CN" altLang="en-US" sz="800" dirty="0"/>
          </a:p>
        </p:txBody>
      </p:sp>
      <p:sp>
        <p:nvSpPr>
          <p:cNvPr id="287" name="矩形 286">
            <a:extLst>
              <a:ext uri="{FF2B5EF4-FFF2-40B4-BE49-F238E27FC236}">
                <a16:creationId xmlns:a16="http://schemas.microsoft.com/office/drawing/2014/main" id="{CB7EE5B0-B70D-524A-BFAC-0412EBEAC878}"/>
              </a:ext>
            </a:extLst>
          </p:cNvPr>
          <p:cNvSpPr/>
          <p:nvPr/>
        </p:nvSpPr>
        <p:spPr>
          <a:xfrm>
            <a:off x="10550898" y="2787353"/>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grpc</a:t>
            </a:r>
            <a:endParaRPr kumimoji="1" lang="zh-CN" altLang="en-US" sz="800" dirty="0"/>
          </a:p>
        </p:txBody>
      </p:sp>
      <p:sp>
        <p:nvSpPr>
          <p:cNvPr id="288" name="矩形 287">
            <a:extLst>
              <a:ext uri="{FF2B5EF4-FFF2-40B4-BE49-F238E27FC236}">
                <a16:creationId xmlns:a16="http://schemas.microsoft.com/office/drawing/2014/main" id="{74A72F3C-09F3-2F47-B81E-CFF60F485115}"/>
              </a:ext>
            </a:extLst>
          </p:cNvPr>
          <p:cNvSpPr/>
          <p:nvPr/>
        </p:nvSpPr>
        <p:spPr>
          <a:xfrm>
            <a:off x="10550898" y="3032646"/>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mysql</a:t>
            </a:r>
            <a:endParaRPr kumimoji="1" lang="zh-CN" altLang="en-US" sz="800" dirty="0"/>
          </a:p>
        </p:txBody>
      </p:sp>
      <p:sp>
        <p:nvSpPr>
          <p:cNvPr id="289" name="矩形 288">
            <a:extLst>
              <a:ext uri="{FF2B5EF4-FFF2-40B4-BE49-F238E27FC236}">
                <a16:creationId xmlns:a16="http://schemas.microsoft.com/office/drawing/2014/main" id="{5F4CE04A-17C7-C742-8D1D-0D7DF865308E}"/>
              </a:ext>
            </a:extLst>
          </p:cNvPr>
          <p:cNvSpPr/>
          <p:nvPr/>
        </p:nvSpPr>
        <p:spPr>
          <a:xfrm>
            <a:off x="10557456" y="3277939"/>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kafka</a:t>
            </a:r>
            <a:endParaRPr kumimoji="1" lang="zh-CN" altLang="en-US" sz="800" dirty="0"/>
          </a:p>
        </p:txBody>
      </p:sp>
      <p:sp>
        <p:nvSpPr>
          <p:cNvPr id="290" name="矩形 289">
            <a:extLst>
              <a:ext uri="{FF2B5EF4-FFF2-40B4-BE49-F238E27FC236}">
                <a16:creationId xmlns:a16="http://schemas.microsoft.com/office/drawing/2014/main" id="{8C8C346A-1004-4447-8725-3C293596CB1D}"/>
              </a:ext>
            </a:extLst>
          </p:cNvPr>
          <p:cNvSpPr/>
          <p:nvPr/>
        </p:nvSpPr>
        <p:spPr>
          <a:xfrm>
            <a:off x="10557456" y="3523232"/>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redis</a:t>
            </a:r>
            <a:endParaRPr kumimoji="1" lang="zh-CN" altLang="en-US" sz="800" dirty="0"/>
          </a:p>
        </p:txBody>
      </p:sp>
      <p:sp>
        <p:nvSpPr>
          <p:cNvPr id="291" name="左大括号 290">
            <a:extLst>
              <a:ext uri="{FF2B5EF4-FFF2-40B4-BE49-F238E27FC236}">
                <a16:creationId xmlns:a16="http://schemas.microsoft.com/office/drawing/2014/main" id="{2CBAB664-4826-844E-9CEA-88B5A540DD2B}"/>
              </a:ext>
            </a:extLst>
          </p:cNvPr>
          <p:cNvSpPr/>
          <p:nvPr/>
        </p:nvSpPr>
        <p:spPr>
          <a:xfrm>
            <a:off x="10316998" y="2585495"/>
            <a:ext cx="184791" cy="1357687"/>
          </a:xfrm>
          <a:prstGeom prst="leftBrace">
            <a:avLst>
              <a:gd name="adj1" fmla="val 8333"/>
              <a:gd name="adj2" fmla="val 11154"/>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800"/>
          </a:p>
        </p:txBody>
      </p:sp>
      <p:sp>
        <p:nvSpPr>
          <p:cNvPr id="292" name="矩形 291">
            <a:extLst>
              <a:ext uri="{FF2B5EF4-FFF2-40B4-BE49-F238E27FC236}">
                <a16:creationId xmlns:a16="http://schemas.microsoft.com/office/drawing/2014/main" id="{1C1332FF-6E4E-D344-B5CF-5DAE0253AC62}"/>
              </a:ext>
            </a:extLst>
          </p:cNvPr>
          <p:cNvSpPr/>
          <p:nvPr/>
        </p:nvSpPr>
        <p:spPr>
          <a:xfrm>
            <a:off x="7972929" y="2072070"/>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Correlate Meta</a:t>
            </a:r>
            <a:endParaRPr kumimoji="1" lang="zh-CN" altLang="en-US" sz="800" dirty="0"/>
          </a:p>
        </p:txBody>
      </p:sp>
      <p:sp>
        <p:nvSpPr>
          <p:cNvPr id="294" name="上箭头 293">
            <a:extLst>
              <a:ext uri="{FF2B5EF4-FFF2-40B4-BE49-F238E27FC236}">
                <a16:creationId xmlns:a16="http://schemas.microsoft.com/office/drawing/2014/main" id="{5B441B14-B338-8446-9AF9-142FC819729C}"/>
              </a:ext>
            </a:extLst>
          </p:cNvPr>
          <p:cNvSpPr/>
          <p:nvPr/>
        </p:nvSpPr>
        <p:spPr>
          <a:xfrm>
            <a:off x="8443237" y="2400665"/>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95" name="矩形 294">
            <a:extLst>
              <a:ext uri="{FF2B5EF4-FFF2-40B4-BE49-F238E27FC236}">
                <a16:creationId xmlns:a16="http://schemas.microsoft.com/office/drawing/2014/main" id="{4592E1D1-CA39-F44A-81B9-1AA8325D1E05}"/>
              </a:ext>
            </a:extLst>
          </p:cNvPr>
          <p:cNvSpPr/>
          <p:nvPr/>
        </p:nvSpPr>
        <p:spPr>
          <a:xfrm>
            <a:off x="6436707" y="3340383"/>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Garbage Collection</a:t>
            </a:r>
            <a:endParaRPr kumimoji="1" lang="zh-CN" altLang="en-US" sz="800" dirty="0"/>
          </a:p>
        </p:txBody>
      </p:sp>
      <p:sp>
        <p:nvSpPr>
          <p:cNvPr id="296" name="左大括号 295">
            <a:extLst>
              <a:ext uri="{FF2B5EF4-FFF2-40B4-BE49-F238E27FC236}">
                <a16:creationId xmlns:a16="http://schemas.microsoft.com/office/drawing/2014/main" id="{4D13D209-819D-C343-9179-D21BC025D6E8}"/>
              </a:ext>
            </a:extLst>
          </p:cNvPr>
          <p:cNvSpPr/>
          <p:nvPr/>
        </p:nvSpPr>
        <p:spPr>
          <a:xfrm flipH="1">
            <a:off x="7635725" y="2922260"/>
            <a:ext cx="378697" cy="735010"/>
          </a:xfrm>
          <a:prstGeom prst="leftBrace">
            <a:avLst>
              <a:gd name="adj1" fmla="val 8333"/>
              <a:gd name="adj2" fmla="val 40932"/>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800"/>
          </a:p>
        </p:txBody>
      </p:sp>
      <p:sp>
        <p:nvSpPr>
          <p:cNvPr id="297" name="矩形 296">
            <a:extLst>
              <a:ext uri="{FF2B5EF4-FFF2-40B4-BE49-F238E27FC236}">
                <a16:creationId xmlns:a16="http://schemas.microsoft.com/office/drawing/2014/main" id="{DA7723F9-A247-2C41-9A95-B9DE2A68D461}"/>
              </a:ext>
            </a:extLst>
          </p:cNvPr>
          <p:cNvSpPr/>
          <p:nvPr/>
        </p:nvSpPr>
        <p:spPr>
          <a:xfrm>
            <a:off x="7972929" y="1579990"/>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Aggregate</a:t>
            </a:r>
            <a:endParaRPr kumimoji="1" lang="zh-CN" altLang="en-US" sz="800" dirty="0"/>
          </a:p>
        </p:txBody>
      </p:sp>
      <p:sp>
        <p:nvSpPr>
          <p:cNvPr id="298" name="上箭头 297">
            <a:extLst>
              <a:ext uri="{FF2B5EF4-FFF2-40B4-BE49-F238E27FC236}">
                <a16:creationId xmlns:a16="http://schemas.microsoft.com/office/drawing/2014/main" id="{6D6B3E7C-AB1A-0043-B760-FC6400135D5F}"/>
              </a:ext>
            </a:extLst>
          </p:cNvPr>
          <p:cNvSpPr/>
          <p:nvPr/>
        </p:nvSpPr>
        <p:spPr>
          <a:xfrm>
            <a:off x="8447543" y="1916166"/>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299" name="矩形 298">
            <a:extLst>
              <a:ext uri="{FF2B5EF4-FFF2-40B4-BE49-F238E27FC236}">
                <a16:creationId xmlns:a16="http://schemas.microsoft.com/office/drawing/2014/main" id="{6EC07BF8-3236-F84A-8984-5D2A4AD9C9F6}"/>
              </a:ext>
            </a:extLst>
          </p:cNvPr>
          <p:cNvSpPr/>
          <p:nvPr/>
        </p:nvSpPr>
        <p:spPr>
          <a:xfrm>
            <a:off x="7972929" y="1088022"/>
            <a:ext cx="1095109" cy="328596"/>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Send</a:t>
            </a:r>
            <a:endParaRPr kumimoji="1" lang="zh-CN" altLang="en-US" sz="800" dirty="0"/>
          </a:p>
        </p:txBody>
      </p:sp>
      <p:sp>
        <p:nvSpPr>
          <p:cNvPr id="300" name="上箭头 299">
            <a:extLst>
              <a:ext uri="{FF2B5EF4-FFF2-40B4-BE49-F238E27FC236}">
                <a16:creationId xmlns:a16="http://schemas.microsoft.com/office/drawing/2014/main" id="{B420FEBE-031A-9942-8B5A-7207B4E735B0}"/>
              </a:ext>
            </a:extLst>
          </p:cNvPr>
          <p:cNvSpPr/>
          <p:nvPr/>
        </p:nvSpPr>
        <p:spPr>
          <a:xfrm>
            <a:off x="8443237" y="1425675"/>
            <a:ext cx="147394" cy="143716"/>
          </a:xfrm>
          <a:prstGeom prst="upArrow">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pic>
        <p:nvPicPr>
          <p:cNvPr id="303" name="图片 302">
            <a:extLst>
              <a:ext uri="{FF2B5EF4-FFF2-40B4-BE49-F238E27FC236}">
                <a16:creationId xmlns:a16="http://schemas.microsoft.com/office/drawing/2014/main" id="{D483EF82-97E0-6A49-90E2-B8C9772EC3F3}"/>
              </a:ext>
            </a:extLst>
          </p:cNvPr>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7020737" y="1721305"/>
            <a:ext cx="346679" cy="293863"/>
          </a:xfrm>
          <a:prstGeom prst="rect">
            <a:avLst/>
          </a:prstGeom>
        </p:spPr>
      </p:pic>
      <p:pic>
        <p:nvPicPr>
          <p:cNvPr id="304" name="图片 303">
            <a:extLst>
              <a:ext uri="{FF2B5EF4-FFF2-40B4-BE49-F238E27FC236}">
                <a16:creationId xmlns:a16="http://schemas.microsoft.com/office/drawing/2014/main" id="{48C661B3-121C-FE4F-9AE9-609DD051C8A2}"/>
              </a:ext>
            </a:extLst>
          </p:cNvPr>
          <p:cNvPicPr>
            <a:picLocks noChangeAspect="1"/>
          </p:cNvPicPr>
          <p:nvPr/>
        </p:nvPicPr>
        <p:blipFill>
          <a:blip r:embed="rId4">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6399748" y="1634007"/>
            <a:ext cx="494460" cy="419130"/>
          </a:xfrm>
          <a:prstGeom prst="rect">
            <a:avLst/>
          </a:prstGeom>
        </p:spPr>
      </p:pic>
      <p:cxnSp>
        <p:nvCxnSpPr>
          <p:cNvPr id="306" name="直线箭头连接符 305">
            <a:extLst>
              <a:ext uri="{FF2B5EF4-FFF2-40B4-BE49-F238E27FC236}">
                <a16:creationId xmlns:a16="http://schemas.microsoft.com/office/drawing/2014/main" id="{B8A7E30F-2C3D-1543-A1AD-AE5765A298C1}"/>
              </a:ext>
            </a:extLst>
          </p:cNvPr>
          <p:cNvCxnSpPr>
            <a:cxnSpLocks/>
            <a:stCxn id="275" idx="3"/>
            <a:endCxn id="292" idx="1"/>
          </p:cNvCxnSpPr>
          <p:nvPr/>
        </p:nvCxnSpPr>
        <p:spPr>
          <a:xfrm>
            <a:off x="7459837" y="2234234"/>
            <a:ext cx="513091" cy="213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07" name="左大括号 306">
            <a:extLst>
              <a:ext uri="{FF2B5EF4-FFF2-40B4-BE49-F238E27FC236}">
                <a16:creationId xmlns:a16="http://schemas.microsoft.com/office/drawing/2014/main" id="{4B7A224A-4B37-B947-B4C9-93E4356D2BFF}"/>
              </a:ext>
            </a:extLst>
          </p:cNvPr>
          <p:cNvSpPr/>
          <p:nvPr/>
        </p:nvSpPr>
        <p:spPr>
          <a:xfrm>
            <a:off x="9089179" y="2607710"/>
            <a:ext cx="289061" cy="913279"/>
          </a:xfrm>
          <a:prstGeom prst="leftBrace">
            <a:avLst>
              <a:gd name="adj1" fmla="val 8333"/>
              <a:gd name="adj2" fmla="val 1233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800"/>
          </a:p>
        </p:txBody>
      </p:sp>
      <p:sp>
        <p:nvSpPr>
          <p:cNvPr id="310" name="文本框 309">
            <a:extLst>
              <a:ext uri="{FF2B5EF4-FFF2-40B4-BE49-F238E27FC236}">
                <a16:creationId xmlns:a16="http://schemas.microsoft.com/office/drawing/2014/main" id="{94EC772A-94C3-1E4A-8E39-137848DE24EE}"/>
              </a:ext>
            </a:extLst>
          </p:cNvPr>
          <p:cNvSpPr txBox="1"/>
          <p:nvPr/>
        </p:nvSpPr>
        <p:spPr>
          <a:xfrm>
            <a:off x="3746829" y="6355515"/>
            <a:ext cx="712054" cy="261610"/>
          </a:xfrm>
          <a:prstGeom prst="rect">
            <a:avLst/>
          </a:prstGeom>
          <a:noFill/>
        </p:spPr>
        <p:txBody>
          <a:bodyPr wrap="none" rtlCol="0">
            <a:spAutoFit/>
          </a:bodyPr>
          <a:lstStyle/>
          <a:p>
            <a:r>
              <a:rPr kumimoji="1" lang="en-US" altLang="zh-CN" sz="1050" dirty="0" err="1"/>
              <a:t>KProbe</a:t>
            </a:r>
            <a:endParaRPr kumimoji="1" lang="zh-CN" altLang="en-US" sz="1050" dirty="0"/>
          </a:p>
        </p:txBody>
      </p:sp>
      <p:sp>
        <p:nvSpPr>
          <p:cNvPr id="313" name="矩形 312">
            <a:extLst>
              <a:ext uri="{FF2B5EF4-FFF2-40B4-BE49-F238E27FC236}">
                <a16:creationId xmlns:a16="http://schemas.microsoft.com/office/drawing/2014/main" id="{6A90AFA0-A96E-3346-83C9-7D4CCE9928BF}"/>
              </a:ext>
            </a:extLst>
          </p:cNvPr>
          <p:cNvSpPr/>
          <p:nvPr/>
        </p:nvSpPr>
        <p:spPr>
          <a:xfrm>
            <a:off x="10556477" y="3774860"/>
            <a:ext cx="519648" cy="197147"/>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t>。。。</a:t>
            </a:r>
          </a:p>
        </p:txBody>
      </p:sp>
      <p:sp>
        <p:nvSpPr>
          <p:cNvPr id="320" name="文本框 319">
            <a:extLst>
              <a:ext uri="{FF2B5EF4-FFF2-40B4-BE49-F238E27FC236}">
                <a16:creationId xmlns:a16="http://schemas.microsoft.com/office/drawing/2014/main" id="{EED684AD-B32B-4340-8B16-E37EFEA818EC}"/>
              </a:ext>
            </a:extLst>
          </p:cNvPr>
          <p:cNvSpPr txBox="1"/>
          <p:nvPr/>
        </p:nvSpPr>
        <p:spPr>
          <a:xfrm>
            <a:off x="9161769" y="4385342"/>
            <a:ext cx="896399" cy="253916"/>
          </a:xfrm>
          <a:prstGeom prst="rect">
            <a:avLst/>
          </a:prstGeom>
          <a:noFill/>
        </p:spPr>
        <p:txBody>
          <a:bodyPr wrap="none" rtlCol="0">
            <a:spAutoFit/>
          </a:bodyPr>
          <a:lstStyle/>
          <a:p>
            <a:r>
              <a:rPr kumimoji="1" lang="en-US" altLang="zh-CN" sz="1050" dirty="0" err="1"/>
              <a:t>DataPanel</a:t>
            </a:r>
            <a:endParaRPr kumimoji="1" lang="zh-CN" altLang="en-US" sz="1050" dirty="0"/>
          </a:p>
        </p:txBody>
      </p:sp>
      <p:sp>
        <p:nvSpPr>
          <p:cNvPr id="321" name="圆柱体 320">
            <a:extLst>
              <a:ext uri="{FF2B5EF4-FFF2-40B4-BE49-F238E27FC236}">
                <a16:creationId xmlns:a16="http://schemas.microsoft.com/office/drawing/2014/main" id="{E8224A65-BD22-A94B-9985-CEBDAE7DC9AA}"/>
              </a:ext>
            </a:extLst>
          </p:cNvPr>
          <p:cNvSpPr/>
          <p:nvPr/>
        </p:nvSpPr>
        <p:spPr>
          <a:xfrm rot="5400000">
            <a:off x="6834567" y="4285813"/>
            <a:ext cx="299387" cy="84191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dirty="0"/>
          </a:p>
        </p:txBody>
      </p:sp>
      <p:sp>
        <p:nvSpPr>
          <p:cNvPr id="322" name="文本框 321">
            <a:extLst>
              <a:ext uri="{FF2B5EF4-FFF2-40B4-BE49-F238E27FC236}">
                <a16:creationId xmlns:a16="http://schemas.microsoft.com/office/drawing/2014/main" id="{322021F9-2D3E-3F44-8834-618E63ED155E}"/>
              </a:ext>
            </a:extLst>
          </p:cNvPr>
          <p:cNvSpPr txBox="1"/>
          <p:nvPr/>
        </p:nvSpPr>
        <p:spPr>
          <a:xfrm>
            <a:off x="5371064" y="4359809"/>
            <a:ext cx="1074333" cy="253916"/>
          </a:xfrm>
          <a:prstGeom prst="rect">
            <a:avLst/>
          </a:prstGeom>
          <a:noFill/>
        </p:spPr>
        <p:txBody>
          <a:bodyPr wrap="none" rtlCol="0">
            <a:spAutoFit/>
          </a:bodyPr>
          <a:lstStyle/>
          <a:p>
            <a:r>
              <a:rPr kumimoji="1" lang="en-US" altLang="zh-CN" sz="1050" dirty="0" err="1"/>
              <a:t>ControlPanel</a:t>
            </a:r>
            <a:endParaRPr kumimoji="1" lang="zh-CN" altLang="en-US" sz="1050" dirty="0"/>
          </a:p>
        </p:txBody>
      </p:sp>
      <p:sp>
        <p:nvSpPr>
          <p:cNvPr id="323" name="上箭头 322">
            <a:extLst>
              <a:ext uri="{FF2B5EF4-FFF2-40B4-BE49-F238E27FC236}">
                <a16:creationId xmlns:a16="http://schemas.microsoft.com/office/drawing/2014/main" id="{C0CAE372-68A6-0846-97CF-B060A9209235}"/>
              </a:ext>
            </a:extLst>
          </p:cNvPr>
          <p:cNvSpPr/>
          <p:nvPr/>
        </p:nvSpPr>
        <p:spPr>
          <a:xfrm>
            <a:off x="8434622" y="5365959"/>
            <a:ext cx="160563" cy="187747"/>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324" name="上箭头 323">
            <a:extLst>
              <a:ext uri="{FF2B5EF4-FFF2-40B4-BE49-F238E27FC236}">
                <a16:creationId xmlns:a16="http://schemas.microsoft.com/office/drawing/2014/main" id="{63309532-EE19-5549-BFB9-FEA37617F722}"/>
              </a:ext>
            </a:extLst>
          </p:cNvPr>
          <p:cNvSpPr/>
          <p:nvPr/>
        </p:nvSpPr>
        <p:spPr>
          <a:xfrm>
            <a:off x="8434622" y="5889553"/>
            <a:ext cx="160563" cy="187747"/>
          </a:xfrm>
          <a:prstGeom prst="up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800"/>
          </a:p>
        </p:txBody>
      </p:sp>
      <p:sp>
        <p:nvSpPr>
          <p:cNvPr id="326" name="左大括号 325">
            <a:extLst>
              <a:ext uri="{FF2B5EF4-FFF2-40B4-BE49-F238E27FC236}">
                <a16:creationId xmlns:a16="http://schemas.microsoft.com/office/drawing/2014/main" id="{B8A5FE77-A5AD-7141-89E3-6BAFC663DA1F}"/>
              </a:ext>
            </a:extLst>
          </p:cNvPr>
          <p:cNvSpPr/>
          <p:nvPr/>
        </p:nvSpPr>
        <p:spPr>
          <a:xfrm>
            <a:off x="9069215" y="5584474"/>
            <a:ext cx="289061" cy="913279"/>
          </a:xfrm>
          <a:prstGeom prst="leftBrace">
            <a:avLst>
              <a:gd name="adj1" fmla="val 8333"/>
              <a:gd name="adj2" fmla="val 12338"/>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800"/>
          </a:p>
        </p:txBody>
      </p:sp>
      <p:sp>
        <p:nvSpPr>
          <p:cNvPr id="327" name="矩形 326">
            <a:extLst>
              <a:ext uri="{FF2B5EF4-FFF2-40B4-BE49-F238E27FC236}">
                <a16:creationId xmlns:a16="http://schemas.microsoft.com/office/drawing/2014/main" id="{0E6E751E-4A44-B942-858F-46BE208AB6B9}"/>
              </a:ext>
            </a:extLst>
          </p:cNvPr>
          <p:cNvSpPr/>
          <p:nvPr/>
        </p:nvSpPr>
        <p:spPr>
          <a:xfrm>
            <a:off x="9403894" y="5858593"/>
            <a:ext cx="899122" cy="2993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PreParse</a:t>
            </a:r>
            <a:endParaRPr kumimoji="1" lang="en-US" altLang="zh-CN" sz="800" dirty="0"/>
          </a:p>
          <a:p>
            <a:pPr algn="ctr"/>
            <a:r>
              <a:rPr kumimoji="1" lang="en-US" altLang="zh-CN" sz="800" dirty="0"/>
              <a:t>Protocol</a:t>
            </a:r>
            <a:endParaRPr kumimoji="1" lang="zh-CN" altLang="en-US" sz="800" dirty="0"/>
          </a:p>
        </p:txBody>
      </p:sp>
      <p:sp>
        <p:nvSpPr>
          <p:cNvPr id="328" name="矩形 327">
            <a:extLst>
              <a:ext uri="{FF2B5EF4-FFF2-40B4-BE49-F238E27FC236}">
                <a16:creationId xmlns:a16="http://schemas.microsoft.com/office/drawing/2014/main" id="{E9AB552A-BFBF-FE4A-AF3C-43AAD1552979}"/>
              </a:ext>
            </a:extLst>
          </p:cNvPr>
          <p:cNvSpPr/>
          <p:nvPr/>
        </p:nvSpPr>
        <p:spPr>
          <a:xfrm>
            <a:off x="9403894" y="5449700"/>
            <a:ext cx="894815" cy="300893"/>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NetStat</a:t>
            </a:r>
            <a:endParaRPr kumimoji="1" lang="en-US" altLang="zh-CN" sz="800" dirty="0"/>
          </a:p>
          <a:p>
            <a:pPr algn="ctr"/>
            <a:r>
              <a:rPr kumimoji="1" lang="en-US" altLang="zh-CN" sz="800" dirty="0"/>
              <a:t>Counter</a:t>
            </a:r>
            <a:endParaRPr kumimoji="1" lang="zh-CN" altLang="en-US" sz="800" dirty="0"/>
          </a:p>
        </p:txBody>
      </p:sp>
      <p:sp>
        <p:nvSpPr>
          <p:cNvPr id="329" name="矩形 328">
            <a:extLst>
              <a:ext uri="{FF2B5EF4-FFF2-40B4-BE49-F238E27FC236}">
                <a16:creationId xmlns:a16="http://schemas.microsoft.com/office/drawing/2014/main" id="{6146D5F4-2074-6247-9F48-96D474609C31}"/>
              </a:ext>
            </a:extLst>
          </p:cNvPr>
          <p:cNvSpPr/>
          <p:nvPr/>
        </p:nvSpPr>
        <p:spPr>
          <a:xfrm>
            <a:off x="9405836" y="3348476"/>
            <a:ext cx="899122" cy="299385"/>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TraceRule</a:t>
            </a:r>
            <a:endParaRPr kumimoji="1" lang="zh-CN" altLang="en-US" sz="800" dirty="0"/>
          </a:p>
        </p:txBody>
      </p:sp>
      <p:sp>
        <p:nvSpPr>
          <p:cNvPr id="330" name="矩形 329">
            <a:extLst>
              <a:ext uri="{FF2B5EF4-FFF2-40B4-BE49-F238E27FC236}">
                <a16:creationId xmlns:a16="http://schemas.microsoft.com/office/drawing/2014/main" id="{98A03837-FC6D-1647-9EB5-A50E97DD87C8}"/>
              </a:ext>
            </a:extLst>
          </p:cNvPr>
          <p:cNvSpPr/>
          <p:nvPr/>
        </p:nvSpPr>
        <p:spPr>
          <a:xfrm>
            <a:off x="9405836" y="6244237"/>
            <a:ext cx="899122" cy="29938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PreTrace</a:t>
            </a:r>
            <a:endParaRPr kumimoji="1" lang="zh-CN" altLang="en-US" sz="800" dirty="0"/>
          </a:p>
        </p:txBody>
      </p:sp>
      <p:sp>
        <p:nvSpPr>
          <p:cNvPr id="331" name="矩形 330">
            <a:extLst>
              <a:ext uri="{FF2B5EF4-FFF2-40B4-BE49-F238E27FC236}">
                <a16:creationId xmlns:a16="http://schemas.microsoft.com/office/drawing/2014/main" id="{654153E5-867F-5646-9545-575E4E2BA068}"/>
              </a:ext>
            </a:extLst>
          </p:cNvPr>
          <p:cNvSpPr/>
          <p:nvPr/>
        </p:nvSpPr>
        <p:spPr>
          <a:xfrm>
            <a:off x="10550899" y="5340303"/>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http</a:t>
            </a:r>
            <a:endParaRPr kumimoji="1" lang="zh-CN" altLang="en-US" sz="800" dirty="0"/>
          </a:p>
        </p:txBody>
      </p:sp>
      <p:sp>
        <p:nvSpPr>
          <p:cNvPr id="332" name="矩形 331">
            <a:extLst>
              <a:ext uri="{FF2B5EF4-FFF2-40B4-BE49-F238E27FC236}">
                <a16:creationId xmlns:a16="http://schemas.microsoft.com/office/drawing/2014/main" id="{8169E49A-096F-8A44-9016-6A2A289670A1}"/>
              </a:ext>
            </a:extLst>
          </p:cNvPr>
          <p:cNvSpPr/>
          <p:nvPr/>
        </p:nvSpPr>
        <p:spPr>
          <a:xfrm>
            <a:off x="10550898" y="5578510"/>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grpc</a:t>
            </a:r>
            <a:endParaRPr kumimoji="1" lang="zh-CN" altLang="en-US" sz="800" dirty="0"/>
          </a:p>
        </p:txBody>
      </p:sp>
      <p:sp>
        <p:nvSpPr>
          <p:cNvPr id="333" name="矩形 332">
            <a:extLst>
              <a:ext uri="{FF2B5EF4-FFF2-40B4-BE49-F238E27FC236}">
                <a16:creationId xmlns:a16="http://schemas.microsoft.com/office/drawing/2014/main" id="{EA596965-90B3-AF46-831A-F0D034AE5276}"/>
              </a:ext>
            </a:extLst>
          </p:cNvPr>
          <p:cNvSpPr/>
          <p:nvPr/>
        </p:nvSpPr>
        <p:spPr>
          <a:xfrm>
            <a:off x="10550898" y="5823803"/>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mysql</a:t>
            </a:r>
            <a:endParaRPr kumimoji="1" lang="zh-CN" altLang="en-US" sz="800" dirty="0"/>
          </a:p>
        </p:txBody>
      </p:sp>
      <p:sp>
        <p:nvSpPr>
          <p:cNvPr id="334" name="矩形 333">
            <a:extLst>
              <a:ext uri="{FF2B5EF4-FFF2-40B4-BE49-F238E27FC236}">
                <a16:creationId xmlns:a16="http://schemas.microsoft.com/office/drawing/2014/main" id="{5DEBABCC-730A-9E41-B35B-9CCAFEBD2BBB}"/>
              </a:ext>
            </a:extLst>
          </p:cNvPr>
          <p:cNvSpPr/>
          <p:nvPr/>
        </p:nvSpPr>
        <p:spPr>
          <a:xfrm>
            <a:off x="10557456" y="6069096"/>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kafka</a:t>
            </a:r>
            <a:endParaRPr kumimoji="1" lang="zh-CN" altLang="en-US" sz="800" dirty="0"/>
          </a:p>
        </p:txBody>
      </p:sp>
      <p:sp>
        <p:nvSpPr>
          <p:cNvPr id="335" name="矩形 334">
            <a:extLst>
              <a:ext uri="{FF2B5EF4-FFF2-40B4-BE49-F238E27FC236}">
                <a16:creationId xmlns:a16="http://schemas.microsoft.com/office/drawing/2014/main" id="{23B4429F-0CDA-204C-8876-BD7B11C9B208}"/>
              </a:ext>
            </a:extLst>
          </p:cNvPr>
          <p:cNvSpPr/>
          <p:nvPr/>
        </p:nvSpPr>
        <p:spPr>
          <a:xfrm>
            <a:off x="10557456" y="6314389"/>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err="1"/>
              <a:t>redis</a:t>
            </a:r>
            <a:endParaRPr kumimoji="1" lang="zh-CN" altLang="en-US" sz="800" dirty="0"/>
          </a:p>
        </p:txBody>
      </p:sp>
      <p:sp>
        <p:nvSpPr>
          <p:cNvPr id="336" name="左大括号 335">
            <a:extLst>
              <a:ext uri="{FF2B5EF4-FFF2-40B4-BE49-F238E27FC236}">
                <a16:creationId xmlns:a16="http://schemas.microsoft.com/office/drawing/2014/main" id="{DC19FE2E-35F2-6943-AEC7-9B2AE98C22BA}"/>
              </a:ext>
            </a:extLst>
          </p:cNvPr>
          <p:cNvSpPr/>
          <p:nvPr/>
        </p:nvSpPr>
        <p:spPr>
          <a:xfrm>
            <a:off x="10331284" y="5390252"/>
            <a:ext cx="184792" cy="1357687"/>
          </a:xfrm>
          <a:prstGeom prst="leftBrace">
            <a:avLst>
              <a:gd name="adj1" fmla="val 8333"/>
              <a:gd name="adj2" fmla="val 44403"/>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sz="800"/>
          </a:p>
        </p:txBody>
      </p:sp>
      <p:sp>
        <p:nvSpPr>
          <p:cNvPr id="337" name="矩形 336">
            <a:extLst>
              <a:ext uri="{FF2B5EF4-FFF2-40B4-BE49-F238E27FC236}">
                <a16:creationId xmlns:a16="http://schemas.microsoft.com/office/drawing/2014/main" id="{71659946-DE45-A547-81ED-9D803762C2C0}"/>
              </a:ext>
            </a:extLst>
          </p:cNvPr>
          <p:cNvSpPr/>
          <p:nvPr/>
        </p:nvSpPr>
        <p:spPr>
          <a:xfrm>
            <a:off x="10556477" y="6566017"/>
            <a:ext cx="519648" cy="197147"/>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800" dirty="0"/>
              <a:t>。。。</a:t>
            </a:r>
          </a:p>
        </p:txBody>
      </p:sp>
      <p:cxnSp>
        <p:nvCxnSpPr>
          <p:cNvPr id="338" name="直线箭头连接符 337">
            <a:extLst>
              <a:ext uri="{FF2B5EF4-FFF2-40B4-BE49-F238E27FC236}">
                <a16:creationId xmlns:a16="http://schemas.microsoft.com/office/drawing/2014/main" id="{CFE11EF6-6F42-A943-B10E-5083877BBC0F}"/>
              </a:ext>
            </a:extLst>
          </p:cNvPr>
          <p:cNvCxnSpPr>
            <a:cxnSpLocks/>
            <a:stCxn id="321" idx="4"/>
            <a:endCxn id="221" idx="1"/>
          </p:cNvCxnSpPr>
          <p:nvPr/>
        </p:nvCxnSpPr>
        <p:spPr>
          <a:xfrm>
            <a:off x="6984260" y="4856463"/>
            <a:ext cx="988669" cy="87129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直线箭头连接符 338">
            <a:extLst>
              <a:ext uri="{FF2B5EF4-FFF2-40B4-BE49-F238E27FC236}">
                <a16:creationId xmlns:a16="http://schemas.microsoft.com/office/drawing/2014/main" id="{6E33FEB1-E5DA-2C43-98B6-76A63F2239C6}"/>
              </a:ext>
            </a:extLst>
          </p:cNvPr>
          <p:cNvCxnSpPr>
            <a:cxnSpLocks/>
            <a:stCxn id="321" idx="4"/>
            <a:endCxn id="210" idx="1"/>
          </p:cNvCxnSpPr>
          <p:nvPr/>
        </p:nvCxnSpPr>
        <p:spPr>
          <a:xfrm>
            <a:off x="6984260" y="4856463"/>
            <a:ext cx="980810" cy="1390429"/>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0" name="矩形 339">
            <a:extLst>
              <a:ext uri="{FF2B5EF4-FFF2-40B4-BE49-F238E27FC236}">
                <a16:creationId xmlns:a16="http://schemas.microsoft.com/office/drawing/2014/main" id="{821711AB-0F86-BE47-8D97-930808C8DC89}"/>
              </a:ext>
            </a:extLst>
          </p:cNvPr>
          <p:cNvSpPr/>
          <p:nvPr/>
        </p:nvSpPr>
        <p:spPr>
          <a:xfrm>
            <a:off x="5073947" y="3133875"/>
            <a:ext cx="1095109" cy="545913"/>
          </a:xfrm>
          <a:prstGeom prst="rect">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800" dirty="0"/>
              <a:t>Config</a:t>
            </a:r>
          </a:p>
          <a:p>
            <a:pPr algn="ctr"/>
            <a:r>
              <a:rPr kumimoji="1" lang="en-US" altLang="zh-CN" sz="800" dirty="0"/>
              <a:t>Management</a:t>
            </a:r>
            <a:endParaRPr kumimoji="1" lang="zh-CN" altLang="en-US" sz="800" dirty="0"/>
          </a:p>
        </p:txBody>
      </p:sp>
      <p:cxnSp>
        <p:nvCxnSpPr>
          <p:cNvPr id="341" name="直线箭头连接符 340">
            <a:extLst>
              <a:ext uri="{FF2B5EF4-FFF2-40B4-BE49-F238E27FC236}">
                <a16:creationId xmlns:a16="http://schemas.microsoft.com/office/drawing/2014/main" id="{295C7321-146C-184C-AFA9-D6E47080779E}"/>
              </a:ext>
            </a:extLst>
          </p:cNvPr>
          <p:cNvCxnSpPr>
            <a:cxnSpLocks/>
            <a:stCxn id="340" idx="2"/>
            <a:endCxn id="321" idx="2"/>
          </p:cNvCxnSpPr>
          <p:nvPr/>
        </p:nvCxnSpPr>
        <p:spPr>
          <a:xfrm>
            <a:off x="5621502" y="3679788"/>
            <a:ext cx="1362758" cy="877288"/>
          </a:xfrm>
          <a:prstGeom prst="straightConnector1">
            <a:avLst/>
          </a:prstGeom>
          <a:ln w="1905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39" name="矩形 38">
            <a:extLst>
              <a:ext uri="{FF2B5EF4-FFF2-40B4-BE49-F238E27FC236}">
                <a16:creationId xmlns:a16="http://schemas.microsoft.com/office/drawing/2014/main" id="{8B23B60B-E33D-BF49-8811-AE1E320E78E6}"/>
              </a:ext>
            </a:extLst>
          </p:cNvPr>
          <p:cNvSpPr/>
          <p:nvPr/>
        </p:nvSpPr>
        <p:spPr>
          <a:xfrm>
            <a:off x="1593188" y="2624054"/>
            <a:ext cx="3162942" cy="1595300"/>
          </a:xfrm>
          <a:prstGeom prst="rect">
            <a:avLst/>
          </a:prstGeom>
          <a:noFill/>
          <a:ln w="190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2" name="文本框 341">
            <a:extLst>
              <a:ext uri="{FF2B5EF4-FFF2-40B4-BE49-F238E27FC236}">
                <a16:creationId xmlns:a16="http://schemas.microsoft.com/office/drawing/2014/main" id="{A4E48EB8-700C-5D44-A361-B8EF727444F2}"/>
              </a:ext>
            </a:extLst>
          </p:cNvPr>
          <p:cNvSpPr txBox="1"/>
          <p:nvPr/>
        </p:nvSpPr>
        <p:spPr>
          <a:xfrm>
            <a:off x="1647144" y="2688314"/>
            <a:ext cx="1083951" cy="307777"/>
          </a:xfrm>
          <a:prstGeom prst="rect">
            <a:avLst/>
          </a:prstGeom>
          <a:noFill/>
        </p:spPr>
        <p:txBody>
          <a:bodyPr wrap="none" rtlCol="0">
            <a:spAutoFit/>
          </a:bodyPr>
          <a:lstStyle/>
          <a:p>
            <a:r>
              <a:rPr kumimoji="1" lang="en-US" altLang="zh-CN" sz="1400" dirty="0"/>
              <a:t>ECS</a:t>
            </a:r>
            <a:r>
              <a:rPr kumimoji="1" lang="zh-CN" altLang="en-US" sz="1400" dirty="0"/>
              <a:t> </a:t>
            </a:r>
            <a:r>
              <a:rPr kumimoji="1" lang="en-US" altLang="zh-CN" sz="1400" dirty="0"/>
              <a:t>K8s</a:t>
            </a:r>
            <a:r>
              <a:rPr kumimoji="1" lang="zh-CN" altLang="en-US" sz="1400" dirty="0"/>
              <a:t> </a:t>
            </a:r>
            <a:r>
              <a:rPr kumimoji="1" lang="en-US" altLang="zh-CN" sz="1400" dirty="0"/>
              <a:t>…</a:t>
            </a:r>
            <a:endParaRPr kumimoji="1" lang="zh-CN" altLang="en-US" sz="1400" dirty="0"/>
          </a:p>
        </p:txBody>
      </p:sp>
      <p:sp>
        <p:nvSpPr>
          <p:cNvPr id="343" name="椭圆 342">
            <a:extLst>
              <a:ext uri="{FF2B5EF4-FFF2-40B4-BE49-F238E27FC236}">
                <a16:creationId xmlns:a16="http://schemas.microsoft.com/office/drawing/2014/main" id="{960CF722-58D6-AC4F-8396-CAC8ED355125}"/>
              </a:ext>
            </a:extLst>
          </p:cNvPr>
          <p:cNvSpPr/>
          <p:nvPr/>
        </p:nvSpPr>
        <p:spPr>
          <a:xfrm>
            <a:off x="1771997" y="3209746"/>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APP1</a:t>
            </a:r>
            <a:endParaRPr kumimoji="1" lang="zh-CN" altLang="en-US" sz="1200" dirty="0"/>
          </a:p>
        </p:txBody>
      </p:sp>
      <p:sp>
        <p:nvSpPr>
          <p:cNvPr id="344" name="椭圆 343">
            <a:extLst>
              <a:ext uri="{FF2B5EF4-FFF2-40B4-BE49-F238E27FC236}">
                <a16:creationId xmlns:a16="http://schemas.microsoft.com/office/drawing/2014/main" id="{8EDACDFE-D627-284C-8284-4F755823D9BD}"/>
              </a:ext>
            </a:extLst>
          </p:cNvPr>
          <p:cNvSpPr/>
          <p:nvPr/>
        </p:nvSpPr>
        <p:spPr>
          <a:xfrm>
            <a:off x="1727706" y="3167525"/>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APP1</a:t>
            </a:r>
            <a:endParaRPr kumimoji="1" lang="zh-CN" altLang="en-US" sz="1200" dirty="0"/>
          </a:p>
        </p:txBody>
      </p:sp>
      <p:sp>
        <p:nvSpPr>
          <p:cNvPr id="345" name="椭圆 344">
            <a:extLst>
              <a:ext uri="{FF2B5EF4-FFF2-40B4-BE49-F238E27FC236}">
                <a16:creationId xmlns:a16="http://schemas.microsoft.com/office/drawing/2014/main" id="{7B0479AC-B11D-4D4A-ABFC-FE275B970174}"/>
              </a:ext>
            </a:extLst>
          </p:cNvPr>
          <p:cNvSpPr/>
          <p:nvPr/>
        </p:nvSpPr>
        <p:spPr>
          <a:xfrm>
            <a:off x="3432685" y="3298922"/>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APP1</a:t>
            </a:r>
            <a:endParaRPr kumimoji="1" lang="zh-CN" altLang="en-US" sz="1200" dirty="0"/>
          </a:p>
        </p:txBody>
      </p:sp>
      <p:sp>
        <p:nvSpPr>
          <p:cNvPr id="346" name="椭圆 345">
            <a:extLst>
              <a:ext uri="{FF2B5EF4-FFF2-40B4-BE49-F238E27FC236}">
                <a16:creationId xmlns:a16="http://schemas.microsoft.com/office/drawing/2014/main" id="{8ADEC56E-B6F6-3349-8B27-11C63973C07C}"/>
              </a:ext>
            </a:extLst>
          </p:cNvPr>
          <p:cNvSpPr/>
          <p:nvPr/>
        </p:nvSpPr>
        <p:spPr>
          <a:xfrm>
            <a:off x="3395110" y="3254467"/>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APP1</a:t>
            </a:r>
            <a:endParaRPr kumimoji="1" lang="zh-CN" altLang="en-US" sz="1200" dirty="0"/>
          </a:p>
        </p:txBody>
      </p:sp>
      <p:sp>
        <p:nvSpPr>
          <p:cNvPr id="347" name="椭圆 346">
            <a:extLst>
              <a:ext uri="{FF2B5EF4-FFF2-40B4-BE49-F238E27FC236}">
                <a16:creationId xmlns:a16="http://schemas.microsoft.com/office/drawing/2014/main" id="{A04967F7-3DCB-4A4C-8517-C99B31782E7F}"/>
              </a:ext>
            </a:extLst>
          </p:cNvPr>
          <p:cNvSpPr/>
          <p:nvPr/>
        </p:nvSpPr>
        <p:spPr>
          <a:xfrm>
            <a:off x="3350819" y="3212246"/>
            <a:ext cx="1074333" cy="661429"/>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kumimoji="1" lang="en-US" altLang="zh-CN" sz="1200" dirty="0"/>
              <a:t>APP2</a:t>
            </a:r>
            <a:endParaRPr kumimoji="1" lang="zh-CN" altLang="en-US" sz="1200" dirty="0"/>
          </a:p>
        </p:txBody>
      </p:sp>
      <p:sp>
        <p:nvSpPr>
          <p:cNvPr id="348" name="圆角矩形 347">
            <a:extLst>
              <a:ext uri="{FF2B5EF4-FFF2-40B4-BE49-F238E27FC236}">
                <a16:creationId xmlns:a16="http://schemas.microsoft.com/office/drawing/2014/main" id="{C92C2072-EC24-0640-A06B-06BF9943E1EA}"/>
              </a:ext>
            </a:extLst>
          </p:cNvPr>
          <p:cNvSpPr/>
          <p:nvPr/>
        </p:nvSpPr>
        <p:spPr>
          <a:xfrm>
            <a:off x="710354" y="867111"/>
            <a:ext cx="1198326" cy="35438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b="1" dirty="0">
                <a:solidFill>
                  <a:schemeClr val="bg1"/>
                </a:solidFill>
              </a:rPr>
              <a:t>无侵入</a:t>
            </a:r>
          </a:p>
        </p:txBody>
      </p:sp>
      <p:sp>
        <p:nvSpPr>
          <p:cNvPr id="349" name="圆角矩形 348">
            <a:extLst>
              <a:ext uri="{FF2B5EF4-FFF2-40B4-BE49-F238E27FC236}">
                <a16:creationId xmlns:a16="http://schemas.microsoft.com/office/drawing/2014/main" id="{21960790-B750-FC41-A390-26367A233296}"/>
              </a:ext>
            </a:extLst>
          </p:cNvPr>
          <p:cNvSpPr/>
          <p:nvPr/>
        </p:nvSpPr>
        <p:spPr>
          <a:xfrm>
            <a:off x="710354" y="1405649"/>
            <a:ext cx="1198326" cy="35438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b="1" dirty="0">
                <a:solidFill>
                  <a:schemeClr val="bg1"/>
                </a:solidFill>
              </a:rPr>
              <a:t>轻量级</a:t>
            </a:r>
          </a:p>
        </p:txBody>
      </p:sp>
      <p:sp>
        <p:nvSpPr>
          <p:cNvPr id="350" name="圆角矩形 349">
            <a:extLst>
              <a:ext uri="{FF2B5EF4-FFF2-40B4-BE49-F238E27FC236}">
                <a16:creationId xmlns:a16="http://schemas.microsoft.com/office/drawing/2014/main" id="{460A6B6B-4779-8C47-8408-5880F9C8A011}"/>
              </a:ext>
            </a:extLst>
          </p:cNvPr>
          <p:cNvSpPr/>
          <p:nvPr/>
        </p:nvSpPr>
        <p:spPr>
          <a:xfrm>
            <a:off x="710354" y="1929265"/>
            <a:ext cx="1198326" cy="354380"/>
          </a:xfrm>
          <a:prstGeom prst="roundRect">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kumimoji="1" lang="zh-CN" altLang="en-US" b="1" dirty="0">
                <a:solidFill>
                  <a:schemeClr val="bg1"/>
                </a:solidFill>
              </a:rPr>
              <a:t>高稳定</a:t>
            </a:r>
          </a:p>
        </p:txBody>
      </p:sp>
      <p:sp>
        <p:nvSpPr>
          <p:cNvPr id="351" name="文本框 350">
            <a:extLst>
              <a:ext uri="{FF2B5EF4-FFF2-40B4-BE49-F238E27FC236}">
                <a16:creationId xmlns:a16="http://schemas.microsoft.com/office/drawing/2014/main" id="{F52FAF91-6AC7-0742-AA2F-81FB1EEC461A}"/>
              </a:ext>
            </a:extLst>
          </p:cNvPr>
          <p:cNvSpPr txBox="1"/>
          <p:nvPr/>
        </p:nvSpPr>
        <p:spPr>
          <a:xfrm>
            <a:off x="2069766" y="891202"/>
            <a:ext cx="4493538" cy="307777"/>
          </a:xfrm>
          <a:prstGeom prst="rect">
            <a:avLst/>
          </a:prstGeom>
          <a:noFill/>
        </p:spPr>
        <p:txBody>
          <a:bodyPr wrap="none" rtlCol="0">
            <a:spAutoFit/>
          </a:bodyPr>
          <a:lstStyle/>
          <a:p>
            <a:r>
              <a:rPr kumimoji="1" lang="zh-CN" altLang="en-US" sz="1400" dirty="0"/>
              <a:t>无需应用做任何代码级修改，无需重启或重新部署应用</a:t>
            </a:r>
          </a:p>
        </p:txBody>
      </p:sp>
      <p:sp>
        <p:nvSpPr>
          <p:cNvPr id="352" name="文本框 351">
            <a:extLst>
              <a:ext uri="{FF2B5EF4-FFF2-40B4-BE49-F238E27FC236}">
                <a16:creationId xmlns:a16="http://schemas.microsoft.com/office/drawing/2014/main" id="{5FAD89DD-5B90-D247-8882-DF686D4A696A}"/>
              </a:ext>
            </a:extLst>
          </p:cNvPr>
          <p:cNvSpPr txBox="1"/>
          <p:nvPr/>
        </p:nvSpPr>
        <p:spPr>
          <a:xfrm>
            <a:off x="2069766" y="1402365"/>
            <a:ext cx="4081567" cy="307777"/>
          </a:xfrm>
          <a:prstGeom prst="rect">
            <a:avLst/>
          </a:prstGeom>
          <a:noFill/>
        </p:spPr>
        <p:txBody>
          <a:bodyPr wrap="none" rtlCol="0">
            <a:spAutoFit/>
          </a:bodyPr>
          <a:lstStyle/>
          <a:p>
            <a:r>
              <a:rPr kumimoji="1" lang="zh-CN" altLang="en-US" sz="1400" dirty="0"/>
              <a:t>基于</a:t>
            </a:r>
            <a:r>
              <a:rPr kumimoji="1" lang="en-US" altLang="zh-CN" sz="1400" dirty="0" err="1"/>
              <a:t>eBPF</a:t>
            </a:r>
            <a:r>
              <a:rPr kumimoji="1" lang="zh-CN" altLang="en-US" sz="1400" dirty="0"/>
              <a:t>技术，内核态数据包预过滤，支持采样</a:t>
            </a:r>
          </a:p>
        </p:txBody>
      </p:sp>
      <p:sp>
        <p:nvSpPr>
          <p:cNvPr id="353" name="文本框 352">
            <a:extLst>
              <a:ext uri="{FF2B5EF4-FFF2-40B4-BE49-F238E27FC236}">
                <a16:creationId xmlns:a16="http://schemas.microsoft.com/office/drawing/2014/main" id="{CB17130E-5E66-0E4F-9BC5-F18354944A6E}"/>
              </a:ext>
            </a:extLst>
          </p:cNvPr>
          <p:cNvSpPr txBox="1"/>
          <p:nvPr/>
        </p:nvSpPr>
        <p:spPr>
          <a:xfrm>
            <a:off x="2069766" y="1947659"/>
            <a:ext cx="4134465" cy="307777"/>
          </a:xfrm>
          <a:prstGeom prst="rect">
            <a:avLst/>
          </a:prstGeom>
          <a:noFill/>
        </p:spPr>
        <p:txBody>
          <a:bodyPr wrap="none" rtlCol="0">
            <a:spAutoFit/>
          </a:bodyPr>
          <a:lstStyle/>
          <a:p>
            <a:r>
              <a:rPr kumimoji="1" lang="zh-CN" altLang="en-US" sz="1400" dirty="0"/>
              <a:t>精细化采集资源控制，崩溃隔离，不影响业务应用</a:t>
            </a:r>
          </a:p>
        </p:txBody>
      </p:sp>
      <p:sp>
        <p:nvSpPr>
          <p:cNvPr id="105" name="文本框 104">
            <a:extLst>
              <a:ext uri="{FF2B5EF4-FFF2-40B4-BE49-F238E27FC236}">
                <a16:creationId xmlns:a16="http://schemas.microsoft.com/office/drawing/2014/main" id="{81FB9D77-2EB4-D56F-BC3C-F58DA6761257}"/>
              </a:ext>
            </a:extLst>
          </p:cNvPr>
          <p:cNvSpPr txBox="1"/>
          <p:nvPr/>
        </p:nvSpPr>
        <p:spPr>
          <a:xfrm>
            <a:off x="10673851" y="4926992"/>
            <a:ext cx="1074333" cy="253916"/>
          </a:xfrm>
          <a:prstGeom prst="rect">
            <a:avLst/>
          </a:prstGeom>
          <a:noFill/>
          <a:ln>
            <a:solidFill>
              <a:schemeClr val="tx1"/>
            </a:solidFill>
          </a:ln>
        </p:spPr>
        <p:txBody>
          <a:bodyPr wrap="none" rtlCol="0">
            <a:spAutoFit/>
          </a:bodyPr>
          <a:lstStyle/>
          <a:p>
            <a:pPr algn="ctr"/>
            <a:r>
              <a:rPr kumimoji="1" lang="en-US" altLang="zh-CN" sz="1050" dirty="0"/>
              <a:t>Kernel</a:t>
            </a:r>
            <a:r>
              <a:rPr kumimoji="1" lang="zh-CN" altLang="en-US" sz="1050" dirty="0"/>
              <a:t> </a:t>
            </a:r>
            <a:r>
              <a:rPr kumimoji="1" lang="en-US" altLang="zh-CN" sz="1050" dirty="0"/>
              <a:t>Space</a:t>
            </a:r>
            <a:endParaRPr kumimoji="1" lang="zh-CN" altLang="en-US" sz="1050" dirty="0"/>
          </a:p>
        </p:txBody>
      </p:sp>
      <p:sp>
        <p:nvSpPr>
          <p:cNvPr id="106" name="文本框 105">
            <a:extLst>
              <a:ext uri="{FF2B5EF4-FFF2-40B4-BE49-F238E27FC236}">
                <a16:creationId xmlns:a16="http://schemas.microsoft.com/office/drawing/2014/main" id="{4D95322A-50B2-600C-5A5E-9F38B3ACE7C1}"/>
              </a:ext>
            </a:extLst>
          </p:cNvPr>
          <p:cNvSpPr txBox="1"/>
          <p:nvPr/>
        </p:nvSpPr>
        <p:spPr>
          <a:xfrm>
            <a:off x="10673851" y="4313368"/>
            <a:ext cx="1074333" cy="253916"/>
          </a:xfrm>
          <a:prstGeom prst="rect">
            <a:avLst/>
          </a:prstGeom>
          <a:noFill/>
          <a:ln>
            <a:solidFill>
              <a:schemeClr val="tx1"/>
            </a:solidFill>
          </a:ln>
        </p:spPr>
        <p:txBody>
          <a:bodyPr wrap="square" rtlCol="0">
            <a:spAutoFit/>
          </a:bodyPr>
          <a:lstStyle/>
          <a:p>
            <a:pPr algn="ctr"/>
            <a:r>
              <a:rPr kumimoji="1" lang="en-US" altLang="zh-CN" sz="1050" dirty="0"/>
              <a:t>User</a:t>
            </a:r>
            <a:r>
              <a:rPr kumimoji="1" lang="zh-CN" altLang="en-US" sz="1050" dirty="0"/>
              <a:t> </a:t>
            </a:r>
            <a:r>
              <a:rPr kumimoji="1" lang="en-US" altLang="zh-CN" sz="1050" dirty="0"/>
              <a:t>Space</a:t>
            </a:r>
            <a:endParaRPr kumimoji="1" lang="zh-CN" altLang="en-US" sz="1050" dirty="0"/>
          </a:p>
        </p:txBody>
      </p:sp>
    </p:spTree>
    <p:extLst>
      <p:ext uri="{BB962C8B-B14F-4D97-AF65-F5344CB8AC3E}">
        <p14:creationId xmlns:p14="http://schemas.microsoft.com/office/powerpoint/2010/main" val="122906064"/>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内核态数据摄入（</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1/3</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t>
            </a:r>
          </a:p>
        </p:txBody>
      </p:sp>
      <p:sp>
        <p:nvSpPr>
          <p:cNvPr id="11" name="文本框 10">
            <a:extLst>
              <a:ext uri="{FF2B5EF4-FFF2-40B4-BE49-F238E27FC236}">
                <a16:creationId xmlns:a16="http://schemas.microsoft.com/office/drawing/2014/main" id="{3C220884-1BCE-19BD-DAE4-C7866B8B2402}"/>
              </a:ext>
            </a:extLst>
          </p:cNvPr>
          <p:cNvSpPr txBox="1"/>
          <p:nvPr/>
        </p:nvSpPr>
        <p:spPr>
          <a:xfrm>
            <a:off x="6958759" y="893012"/>
            <a:ext cx="4871878"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050" dirty="0"/>
              <a:t>对网络相关调用进行拦截</a:t>
            </a:r>
          </a:p>
        </p:txBody>
      </p:sp>
      <p:sp>
        <p:nvSpPr>
          <p:cNvPr id="12" name="文本框 11">
            <a:extLst>
              <a:ext uri="{FF2B5EF4-FFF2-40B4-BE49-F238E27FC236}">
                <a16:creationId xmlns:a16="http://schemas.microsoft.com/office/drawing/2014/main" id="{75DA9600-8D2F-4AD5-A00D-7036D0B5D018}"/>
              </a:ext>
            </a:extLst>
          </p:cNvPr>
          <p:cNvSpPr txBox="1"/>
          <p:nvPr/>
        </p:nvSpPr>
        <p:spPr>
          <a:xfrm>
            <a:off x="6958759" y="1211848"/>
            <a:ext cx="4871878"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050" dirty="0"/>
              <a:t>针对</a:t>
            </a:r>
            <a:r>
              <a:rPr kumimoji="1" lang="en-US" altLang="zh-CN" sz="1050" dirty="0"/>
              <a:t>UDP</a:t>
            </a:r>
            <a:r>
              <a:rPr kumimoji="1" lang="zh-CN" altLang="en-US" sz="1050" dirty="0"/>
              <a:t>、</a:t>
            </a:r>
            <a:r>
              <a:rPr kumimoji="1" lang="en-US" altLang="zh-CN" sz="1050" dirty="0"/>
              <a:t>TCP</a:t>
            </a:r>
            <a:r>
              <a:rPr kumimoji="1" lang="zh-CN" altLang="en-US" sz="1050" dirty="0"/>
              <a:t> 特性获取连接元信息</a:t>
            </a:r>
          </a:p>
        </p:txBody>
      </p:sp>
      <p:sp>
        <p:nvSpPr>
          <p:cNvPr id="13" name="文本框 12">
            <a:extLst>
              <a:ext uri="{FF2B5EF4-FFF2-40B4-BE49-F238E27FC236}">
                <a16:creationId xmlns:a16="http://schemas.microsoft.com/office/drawing/2014/main" id="{93D2A46C-2CCE-C5DC-F896-0A066097A481}"/>
              </a:ext>
            </a:extLst>
          </p:cNvPr>
          <p:cNvSpPr txBox="1"/>
          <p:nvPr/>
        </p:nvSpPr>
        <p:spPr>
          <a:xfrm>
            <a:off x="6958761" y="1530684"/>
            <a:ext cx="4871878" cy="90024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050" dirty="0"/>
              <a:t>数据预处理</a:t>
            </a:r>
            <a:endParaRPr kumimoji="1" lang="en-US" altLang="zh-CN" sz="1050" dirty="0"/>
          </a:p>
          <a:p>
            <a:pPr marL="628650" lvl="1" indent="-171450">
              <a:buFont typeface="Arial" panose="020B0604020202020204" pitchFamily="34" charset="0"/>
              <a:buChar char="•"/>
            </a:pPr>
            <a:r>
              <a:rPr kumimoji="1" lang="zh-CN" altLang="en-US" sz="1050" dirty="0"/>
              <a:t>推断协议</a:t>
            </a:r>
            <a:endParaRPr kumimoji="1" lang="en-US" altLang="zh-CN" sz="1050" dirty="0"/>
          </a:p>
          <a:p>
            <a:pPr marL="628650" lvl="1" indent="-171450">
              <a:buFont typeface="Arial" panose="020B0604020202020204" pitchFamily="34" charset="0"/>
              <a:buChar char="•"/>
            </a:pPr>
            <a:r>
              <a:rPr kumimoji="1" lang="zh-CN" altLang="en-US" sz="1050" dirty="0"/>
              <a:t>推断</a:t>
            </a:r>
            <a:r>
              <a:rPr kumimoji="1" lang="en-US" altLang="zh-CN" sz="1050" dirty="0"/>
              <a:t>C/S</a:t>
            </a:r>
          </a:p>
          <a:p>
            <a:pPr marL="628650" lvl="1" indent="-171450">
              <a:buFont typeface="Arial" panose="020B0604020202020204" pitchFamily="34" charset="0"/>
              <a:buChar char="•"/>
            </a:pPr>
            <a:r>
              <a:rPr kumimoji="1" lang="zh-CN" altLang="en-US" sz="1050" dirty="0"/>
              <a:t>过滤</a:t>
            </a:r>
            <a:endParaRPr kumimoji="1" lang="en-US" altLang="zh-CN" sz="1050" dirty="0"/>
          </a:p>
          <a:p>
            <a:pPr marL="628650" lvl="1" indent="-171450">
              <a:buFont typeface="Arial" panose="020B0604020202020204" pitchFamily="34" charset="0"/>
              <a:buChar char="•"/>
            </a:pPr>
            <a:r>
              <a:rPr kumimoji="1" lang="zh-CN" altLang="en-US" sz="1050" dirty="0"/>
              <a:t>采样</a:t>
            </a:r>
          </a:p>
        </p:txBody>
      </p:sp>
      <p:sp>
        <p:nvSpPr>
          <p:cNvPr id="2" name="文本框 1">
            <a:extLst>
              <a:ext uri="{FF2B5EF4-FFF2-40B4-BE49-F238E27FC236}">
                <a16:creationId xmlns:a16="http://schemas.microsoft.com/office/drawing/2014/main" id="{C81A9C07-DA57-C38F-91AA-F58105ABC094}"/>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pic>
        <p:nvPicPr>
          <p:cNvPr id="8" name="图片 7">
            <a:extLst>
              <a:ext uri="{FF2B5EF4-FFF2-40B4-BE49-F238E27FC236}">
                <a16:creationId xmlns:a16="http://schemas.microsoft.com/office/drawing/2014/main" id="{781F677A-E76A-B897-AC2F-C38ED5956A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975" y="1032663"/>
            <a:ext cx="6233135" cy="4566851"/>
          </a:xfrm>
          <a:prstGeom prst="rect">
            <a:avLst/>
          </a:prstGeom>
        </p:spPr>
      </p:pic>
      <p:pic>
        <p:nvPicPr>
          <p:cNvPr id="3" name="图片 2">
            <a:extLst>
              <a:ext uri="{FF2B5EF4-FFF2-40B4-BE49-F238E27FC236}">
                <a16:creationId xmlns:a16="http://schemas.microsoft.com/office/drawing/2014/main" id="{295A2F5F-986E-54E7-7F85-191BAD5B291B}"/>
              </a:ext>
            </a:extLst>
          </p:cNvPr>
          <p:cNvPicPr>
            <a:picLocks noChangeAspect="1"/>
          </p:cNvPicPr>
          <p:nvPr/>
        </p:nvPicPr>
        <p:blipFill>
          <a:blip r:embed="rId4"/>
          <a:stretch>
            <a:fillRect/>
          </a:stretch>
        </p:blipFill>
        <p:spPr>
          <a:xfrm>
            <a:off x="6529715" y="2687127"/>
            <a:ext cx="4658094" cy="2229265"/>
          </a:xfrm>
          <a:prstGeom prst="rect">
            <a:avLst/>
          </a:prstGeom>
        </p:spPr>
      </p:pic>
      <p:pic>
        <p:nvPicPr>
          <p:cNvPr id="4" name="图片 3">
            <a:extLst>
              <a:ext uri="{FF2B5EF4-FFF2-40B4-BE49-F238E27FC236}">
                <a16:creationId xmlns:a16="http://schemas.microsoft.com/office/drawing/2014/main" id="{7002C63C-105B-BB0E-14DB-4A69BA34DBAB}"/>
              </a:ext>
            </a:extLst>
          </p:cNvPr>
          <p:cNvPicPr>
            <a:picLocks noChangeAspect="1"/>
          </p:cNvPicPr>
          <p:nvPr/>
        </p:nvPicPr>
        <p:blipFill>
          <a:blip r:embed="rId5"/>
          <a:stretch>
            <a:fillRect/>
          </a:stretch>
        </p:blipFill>
        <p:spPr>
          <a:xfrm>
            <a:off x="6419016" y="5107532"/>
            <a:ext cx="4879491" cy="1403760"/>
          </a:xfrm>
          <a:prstGeom prst="rect">
            <a:avLst/>
          </a:prstGeom>
        </p:spPr>
      </p:pic>
      <p:sp>
        <p:nvSpPr>
          <p:cNvPr id="5" name="文本框 4">
            <a:extLst>
              <a:ext uri="{FF2B5EF4-FFF2-40B4-BE49-F238E27FC236}">
                <a16:creationId xmlns:a16="http://schemas.microsoft.com/office/drawing/2014/main" id="{BF29939F-42E4-2338-0225-C40A0F1E455C}"/>
              </a:ext>
            </a:extLst>
          </p:cNvPr>
          <p:cNvSpPr txBox="1"/>
          <p:nvPr/>
        </p:nvSpPr>
        <p:spPr>
          <a:xfrm>
            <a:off x="10275216" y="4909001"/>
            <a:ext cx="2111283" cy="369332"/>
          </a:xfrm>
          <a:prstGeom prst="rect">
            <a:avLst/>
          </a:prstGeom>
          <a:noFill/>
        </p:spPr>
        <p:txBody>
          <a:bodyPr wrap="square" rtlCol="0">
            <a:spAutoFit/>
          </a:bodyPr>
          <a:lstStyle/>
          <a:p>
            <a:r>
              <a:rPr kumimoji="1" lang="zh-CN" altLang="en-US" dirty="0"/>
              <a:t>协议判断有效性</a:t>
            </a:r>
            <a:r>
              <a:rPr kumimoji="1" lang="en-US" altLang="zh-CN" dirty="0"/>
              <a:t>?</a:t>
            </a:r>
            <a:endParaRPr kumimoji="1" lang="zh-CN" altLang="en-US" dirty="0"/>
          </a:p>
        </p:txBody>
      </p:sp>
      <p:sp>
        <p:nvSpPr>
          <p:cNvPr id="6" name="文本框 5">
            <a:extLst>
              <a:ext uri="{FF2B5EF4-FFF2-40B4-BE49-F238E27FC236}">
                <a16:creationId xmlns:a16="http://schemas.microsoft.com/office/drawing/2014/main" id="{EF7E9FEB-885C-3562-D534-54C5EDD37E82}"/>
              </a:ext>
            </a:extLst>
          </p:cNvPr>
          <p:cNvSpPr txBox="1"/>
          <p:nvPr/>
        </p:nvSpPr>
        <p:spPr>
          <a:xfrm>
            <a:off x="10275216" y="6064929"/>
            <a:ext cx="1707502" cy="369332"/>
          </a:xfrm>
          <a:prstGeom prst="rect">
            <a:avLst/>
          </a:prstGeom>
          <a:noFill/>
        </p:spPr>
        <p:txBody>
          <a:bodyPr wrap="square" rtlCol="0">
            <a:spAutoFit/>
          </a:bodyPr>
          <a:lstStyle/>
          <a:p>
            <a:r>
              <a:rPr kumimoji="1" lang="zh-CN" altLang="en-US" dirty="0"/>
              <a:t>数据完整性</a:t>
            </a:r>
            <a:r>
              <a:rPr kumimoji="1" lang="en-US" altLang="zh-CN" dirty="0"/>
              <a:t>?</a:t>
            </a:r>
            <a:endParaRPr kumimoji="1" lang="zh-CN" altLang="en-US" dirty="0"/>
          </a:p>
        </p:txBody>
      </p:sp>
    </p:spTree>
    <p:extLst>
      <p:ext uri="{BB962C8B-B14F-4D97-AF65-F5344CB8AC3E}">
        <p14:creationId xmlns:p14="http://schemas.microsoft.com/office/powerpoint/2010/main" val="11556840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数据处理（</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2/3</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t>
            </a:r>
          </a:p>
        </p:txBody>
      </p:sp>
      <p:sp>
        <p:nvSpPr>
          <p:cNvPr id="11" name="文本框 10">
            <a:extLst>
              <a:ext uri="{FF2B5EF4-FFF2-40B4-BE49-F238E27FC236}">
                <a16:creationId xmlns:a16="http://schemas.microsoft.com/office/drawing/2014/main" id="{3C220884-1BCE-19BD-DAE4-C7866B8B2402}"/>
              </a:ext>
            </a:extLst>
          </p:cNvPr>
          <p:cNvSpPr txBox="1"/>
          <p:nvPr/>
        </p:nvSpPr>
        <p:spPr>
          <a:xfrm>
            <a:off x="6891547" y="954748"/>
            <a:ext cx="3475139"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050" dirty="0"/>
              <a:t>内核态与用户态交互的数据桥梁，</a:t>
            </a:r>
            <a:r>
              <a:rPr kumimoji="1" lang="en-US" altLang="zh-CN" sz="1050" dirty="0"/>
              <a:t>Perf</a:t>
            </a:r>
            <a:r>
              <a:rPr kumimoji="1" lang="zh-CN" altLang="en-US" sz="1050" dirty="0"/>
              <a:t> </a:t>
            </a:r>
            <a:r>
              <a:rPr kumimoji="1" lang="en-US" altLang="zh-CN" sz="1050" dirty="0"/>
              <a:t>Map</a:t>
            </a:r>
            <a:endParaRPr kumimoji="1" lang="zh-CN" altLang="en-US" sz="1050" dirty="0"/>
          </a:p>
        </p:txBody>
      </p:sp>
      <p:sp>
        <p:nvSpPr>
          <p:cNvPr id="12" name="文本框 11">
            <a:extLst>
              <a:ext uri="{FF2B5EF4-FFF2-40B4-BE49-F238E27FC236}">
                <a16:creationId xmlns:a16="http://schemas.microsoft.com/office/drawing/2014/main" id="{75DA9600-8D2F-4AD5-A00D-7036D0B5D018}"/>
              </a:ext>
            </a:extLst>
          </p:cNvPr>
          <p:cNvSpPr txBox="1"/>
          <p:nvPr/>
        </p:nvSpPr>
        <p:spPr>
          <a:xfrm>
            <a:off x="6891544" y="1290044"/>
            <a:ext cx="3475139"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en-US" altLang="zh-CN" sz="1050" dirty="0"/>
              <a:t>L4</a:t>
            </a:r>
            <a:r>
              <a:rPr kumimoji="1" lang="zh-CN" altLang="en-US" sz="1050" dirty="0"/>
              <a:t> 数据特征固定，统一聚合，降低数据膨胀</a:t>
            </a:r>
          </a:p>
        </p:txBody>
      </p:sp>
      <p:sp>
        <p:nvSpPr>
          <p:cNvPr id="13" name="文本框 12">
            <a:extLst>
              <a:ext uri="{FF2B5EF4-FFF2-40B4-BE49-F238E27FC236}">
                <a16:creationId xmlns:a16="http://schemas.microsoft.com/office/drawing/2014/main" id="{93D2A46C-2CCE-C5DC-F896-0A066097A481}"/>
              </a:ext>
            </a:extLst>
          </p:cNvPr>
          <p:cNvSpPr txBox="1"/>
          <p:nvPr/>
        </p:nvSpPr>
        <p:spPr>
          <a:xfrm>
            <a:off x="6891544" y="1625340"/>
            <a:ext cx="3475139" cy="577081"/>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en-US" altLang="zh-CN" sz="1050" dirty="0"/>
              <a:t>L7</a:t>
            </a:r>
            <a:r>
              <a:rPr kumimoji="1" lang="zh-CN" altLang="en-US" sz="1050" dirty="0"/>
              <a:t> 数据特征提取与处理</a:t>
            </a:r>
            <a:endParaRPr kumimoji="1" lang="en-US" altLang="zh-CN" sz="1050" dirty="0"/>
          </a:p>
          <a:p>
            <a:pPr marL="628650" lvl="1" indent="-171450">
              <a:buFont typeface="Arial" panose="020B0604020202020204" pitchFamily="34" charset="0"/>
              <a:buChar char="•"/>
            </a:pPr>
            <a:r>
              <a:rPr kumimoji="1" lang="zh-CN" altLang="en-US" sz="1050" dirty="0"/>
              <a:t>数据包乱序下的</a:t>
            </a:r>
            <a:r>
              <a:rPr kumimoji="1" lang="en-US" altLang="zh-CN" sz="1050" dirty="0"/>
              <a:t>Req/Resp </a:t>
            </a:r>
            <a:r>
              <a:rPr kumimoji="1" lang="zh-CN" altLang="en-US" sz="1050" dirty="0"/>
              <a:t>推断匹配</a:t>
            </a:r>
            <a:endParaRPr kumimoji="1" lang="en-US" altLang="zh-CN" sz="1050" dirty="0"/>
          </a:p>
          <a:p>
            <a:pPr marL="628650" lvl="1" indent="-171450">
              <a:buFont typeface="Arial" panose="020B0604020202020204" pitchFamily="34" charset="0"/>
              <a:buChar char="•"/>
            </a:pPr>
            <a:r>
              <a:rPr kumimoji="1" lang="zh-CN" altLang="en-US" sz="1050" dirty="0"/>
              <a:t>数据跨多个包的边界问题</a:t>
            </a:r>
            <a:endParaRPr kumimoji="1" lang="en-US" altLang="zh-CN" sz="1050" dirty="0"/>
          </a:p>
        </p:txBody>
      </p:sp>
      <p:sp>
        <p:nvSpPr>
          <p:cNvPr id="2" name="文本框 1">
            <a:extLst>
              <a:ext uri="{FF2B5EF4-FFF2-40B4-BE49-F238E27FC236}">
                <a16:creationId xmlns:a16="http://schemas.microsoft.com/office/drawing/2014/main" id="{C81A9C07-DA57-C38F-91AA-F58105ABC094}"/>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pic>
        <p:nvPicPr>
          <p:cNvPr id="4" name="图片 3">
            <a:extLst>
              <a:ext uri="{FF2B5EF4-FFF2-40B4-BE49-F238E27FC236}">
                <a16:creationId xmlns:a16="http://schemas.microsoft.com/office/drawing/2014/main" id="{1E0BE322-3688-9132-2801-016300CB98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006" y="1081706"/>
            <a:ext cx="5781225" cy="5075576"/>
          </a:xfrm>
          <a:prstGeom prst="rect">
            <a:avLst/>
          </a:prstGeom>
        </p:spPr>
      </p:pic>
      <p:sp>
        <p:nvSpPr>
          <p:cNvPr id="7" name="文本框 6">
            <a:extLst>
              <a:ext uri="{FF2B5EF4-FFF2-40B4-BE49-F238E27FC236}">
                <a16:creationId xmlns:a16="http://schemas.microsoft.com/office/drawing/2014/main" id="{1834135D-7CA3-C329-AECE-B90F63F7E55B}"/>
              </a:ext>
            </a:extLst>
          </p:cNvPr>
          <p:cNvSpPr txBox="1"/>
          <p:nvPr/>
        </p:nvSpPr>
        <p:spPr>
          <a:xfrm>
            <a:off x="6891542" y="2289385"/>
            <a:ext cx="3475139"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en-US" altLang="zh-CN" sz="1050" dirty="0"/>
              <a:t>L7</a:t>
            </a:r>
            <a:r>
              <a:rPr kumimoji="1" lang="zh-CN" altLang="en-US" sz="1050" dirty="0"/>
              <a:t> 数据按提取特征聚合，明确</a:t>
            </a:r>
            <a:r>
              <a:rPr kumimoji="1" lang="en-US" altLang="zh-CN" sz="1050" dirty="0"/>
              <a:t>L7</a:t>
            </a:r>
            <a:r>
              <a:rPr kumimoji="1" lang="zh-CN" altLang="en-US" sz="1050" dirty="0"/>
              <a:t>调用</a:t>
            </a:r>
            <a:r>
              <a:rPr kumimoji="1" lang="en-US" altLang="zh-CN" sz="1050" dirty="0"/>
              <a:t>RED</a:t>
            </a:r>
            <a:endParaRPr kumimoji="1" lang="zh-CN" altLang="en-US" sz="1050" dirty="0"/>
          </a:p>
        </p:txBody>
      </p:sp>
      <p:sp>
        <p:nvSpPr>
          <p:cNvPr id="8" name="文本框 7">
            <a:extLst>
              <a:ext uri="{FF2B5EF4-FFF2-40B4-BE49-F238E27FC236}">
                <a16:creationId xmlns:a16="http://schemas.microsoft.com/office/drawing/2014/main" id="{93E6C8AF-D3A0-FE08-1CAB-97E912D08143}"/>
              </a:ext>
            </a:extLst>
          </p:cNvPr>
          <p:cNvSpPr txBox="1"/>
          <p:nvPr/>
        </p:nvSpPr>
        <p:spPr>
          <a:xfrm>
            <a:off x="6891542" y="2624681"/>
            <a:ext cx="3475139" cy="253916"/>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en-US" altLang="zh-CN" sz="1050" dirty="0"/>
              <a:t>L4&amp;L7</a:t>
            </a:r>
            <a:r>
              <a:rPr kumimoji="1" lang="zh-CN" altLang="en-US" sz="1050" dirty="0"/>
              <a:t> 用户态关联元数据，如容器信息</a:t>
            </a:r>
          </a:p>
        </p:txBody>
      </p:sp>
      <p:pic>
        <p:nvPicPr>
          <p:cNvPr id="3" name="图片 2">
            <a:extLst>
              <a:ext uri="{FF2B5EF4-FFF2-40B4-BE49-F238E27FC236}">
                <a16:creationId xmlns:a16="http://schemas.microsoft.com/office/drawing/2014/main" id="{F822C011-69C8-F672-535E-9FA4C2F6CE89}"/>
              </a:ext>
            </a:extLst>
          </p:cNvPr>
          <p:cNvPicPr>
            <a:picLocks noChangeAspect="1"/>
          </p:cNvPicPr>
          <p:nvPr/>
        </p:nvPicPr>
        <p:blipFill>
          <a:blip r:embed="rId4"/>
          <a:stretch>
            <a:fillRect/>
          </a:stretch>
        </p:blipFill>
        <p:spPr>
          <a:xfrm>
            <a:off x="6283771" y="2878597"/>
            <a:ext cx="4302530" cy="2293681"/>
          </a:xfrm>
          <a:prstGeom prst="rect">
            <a:avLst/>
          </a:prstGeom>
        </p:spPr>
      </p:pic>
      <p:sp>
        <p:nvSpPr>
          <p:cNvPr id="5" name="文本框 4">
            <a:extLst>
              <a:ext uri="{FF2B5EF4-FFF2-40B4-BE49-F238E27FC236}">
                <a16:creationId xmlns:a16="http://schemas.microsoft.com/office/drawing/2014/main" id="{1940453E-E43F-6065-09C5-1068ADF71115}"/>
              </a:ext>
            </a:extLst>
          </p:cNvPr>
          <p:cNvSpPr txBox="1"/>
          <p:nvPr/>
        </p:nvSpPr>
        <p:spPr>
          <a:xfrm>
            <a:off x="10651602" y="3940866"/>
            <a:ext cx="1707502" cy="369332"/>
          </a:xfrm>
          <a:prstGeom prst="rect">
            <a:avLst/>
          </a:prstGeom>
          <a:noFill/>
        </p:spPr>
        <p:txBody>
          <a:bodyPr wrap="square" rtlCol="0">
            <a:spAutoFit/>
          </a:bodyPr>
          <a:lstStyle/>
          <a:p>
            <a:r>
              <a:rPr kumimoji="1" lang="zh-CN" altLang="en-US" dirty="0"/>
              <a:t>乱序优化</a:t>
            </a:r>
          </a:p>
        </p:txBody>
      </p:sp>
      <p:sp>
        <p:nvSpPr>
          <p:cNvPr id="6" name="文本框 5">
            <a:extLst>
              <a:ext uri="{FF2B5EF4-FFF2-40B4-BE49-F238E27FC236}">
                <a16:creationId xmlns:a16="http://schemas.microsoft.com/office/drawing/2014/main" id="{EF470D2D-3654-3E74-4272-E4838A1FDA3E}"/>
              </a:ext>
            </a:extLst>
          </p:cNvPr>
          <p:cNvSpPr txBox="1"/>
          <p:nvPr/>
        </p:nvSpPr>
        <p:spPr>
          <a:xfrm>
            <a:off x="10678997" y="5787950"/>
            <a:ext cx="1707502" cy="369332"/>
          </a:xfrm>
          <a:prstGeom prst="rect">
            <a:avLst/>
          </a:prstGeom>
          <a:noFill/>
        </p:spPr>
        <p:txBody>
          <a:bodyPr wrap="square" rtlCol="0">
            <a:spAutoFit/>
          </a:bodyPr>
          <a:lstStyle/>
          <a:p>
            <a:r>
              <a:rPr kumimoji="1" lang="zh-CN" altLang="en-US" dirty="0"/>
              <a:t>跨包</a:t>
            </a:r>
            <a:r>
              <a:rPr kumimoji="1" lang="en-US" altLang="zh-CN" dirty="0"/>
              <a:t>Merge</a:t>
            </a:r>
            <a:endParaRPr kumimoji="1" lang="zh-CN" altLang="en-US" dirty="0"/>
          </a:p>
        </p:txBody>
      </p:sp>
      <p:pic>
        <p:nvPicPr>
          <p:cNvPr id="9" name="图片 8">
            <a:extLst>
              <a:ext uri="{FF2B5EF4-FFF2-40B4-BE49-F238E27FC236}">
                <a16:creationId xmlns:a16="http://schemas.microsoft.com/office/drawing/2014/main" id="{BFE6BDC4-C64C-23E1-F7D5-89C6DB1BA8B6}"/>
              </a:ext>
            </a:extLst>
          </p:cNvPr>
          <p:cNvPicPr>
            <a:picLocks noChangeAspect="1"/>
          </p:cNvPicPr>
          <p:nvPr/>
        </p:nvPicPr>
        <p:blipFill>
          <a:blip r:embed="rId5"/>
          <a:stretch>
            <a:fillRect/>
          </a:stretch>
        </p:blipFill>
        <p:spPr>
          <a:xfrm>
            <a:off x="6893044" y="5136853"/>
            <a:ext cx="3473637" cy="1671525"/>
          </a:xfrm>
          <a:prstGeom prst="rect">
            <a:avLst/>
          </a:prstGeom>
        </p:spPr>
      </p:pic>
    </p:spTree>
    <p:extLst>
      <p:ext uri="{BB962C8B-B14F-4D97-AF65-F5344CB8AC3E}">
        <p14:creationId xmlns:p14="http://schemas.microsoft.com/office/powerpoint/2010/main" val="23547604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数据控制与优化（</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3/3</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t>
            </a:r>
          </a:p>
        </p:txBody>
      </p:sp>
      <p:sp>
        <p:nvSpPr>
          <p:cNvPr id="11" name="文本框 10">
            <a:extLst>
              <a:ext uri="{FF2B5EF4-FFF2-40B4-BE49-F238E27FC236}">
                <a16:creationId xmlns:a16="http://schemas.microsoft.com/office/drawing/2014/main" id="{3C220884-1BCE-19BD-DAE4-C7866B8B2402}"/>
              </a:ext>
            </a:extLst>
          </p:cNvPr>
          <p:cNvSpPr txBox="1"/>
          <p:nvPr/>
        </p:nvSpPr>
        <p:spPr>
          <a:xfrm>
            <a:off x="1192706" y="4649282"/>
            <a:ext cx="3475139" cy="26161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100" dirty="0"/>
              <a:t>用户态补齐内核态长连接下的数据缺失</a:t>
            </a:r>
          </a:p>
        </p:txBody>
      </p:sp>
      <p:sp>
        <p:nvSpPr>
          <p:cNvPr id="12" name="文本框 11">
            <a:extLst>
              <a:ext uri="{FF2B5EF4-FFF2-40B4-BE49-F238E27FC236}">
                <a16:creationId xmlns:a16="http://schemas.microsoft.com/office/drawing/2014/main" id="{75DA9600-8D2F-4AD5-A00D-7036D0B5D018}"/>
              </a:ext>
            </a:extLst>
          </p:cNvPr>
          <p:cNvSpPr txBox="1"/>
          <p:nvPr/>
        </p:nvSpPr>
        <p:spPr>
          <a:xfrm>
            <a:off x="1192703" y="5018033"/>
            <a:ext cx="3475139" cy="26161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100" dirty="0"/>
              <a:t>用户态补齐内核态无法判断的</a:t>
            </a:r>
            <a:r>
              <a:rPr kumimoji="1" lang="en-US" altLang="zh-CN" sz="1100" dirty="0"/>
              <a:t>C/S</a:t>
            </a:r>
            <a:endParaRPr kumimoji="1" lang="zh-CN" altLang="en-US" sz="1100" dirty="0"/>
          </a:p>
        </p:txBody>
      </p:sp>
      <p:sp>
        <p:nvSpPr>
          <p:cNvPr id="13" name="文本框 12">
            <a:extLst>
              <a:ext uri="{FF2B5EF4-FFF2-40B4-BE49-F238E27FC236}">
                <a16:creationId xmlns:a16="http://schemas.microsoft.com/office/drawing/2014/main" id="{93D2A46C-2CCE-C5DC-F896-0A066097A481}"/>
              </a:ext>
            </a:extLst>
          </p:cNvPr>
          <p:cNvSpPr txBox="1"/>
          <p:nvPr/>
        </p:nvSpPr>
        <p:spPr>
          <a:xfrm>
            <a:off x="1192703" y="5385609"/>
            <a:ext cx="3475139" cy="26161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100" dirty="0"/>
              <a:t>如何多维过滤观测对象</a:t>
            </a:r>
          </a:p>
        </p:txBody>
      </p:sp>
      <p:sp>
        <p:nvSpPr>
          <p:cNvPr id="2" name="文本框 1">
            <a:extLst>
              <a:ext uri="{FF2B5EF4-FFF2-40B4-BE49-F238E27FC236}">
                <a16:creationId xmlns:a16="http://schemas.microsoft.com/office/drawing/2014/main" id="{C81A9C07-DA57-C38F-91AA-F58105ABC094}"/>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
        <p:nvSpPr>
          <p:cNvPr id="7" name="文本框 6">
            <a:extLst>
              <a:ext uri="{FF2B5EF4-FFF2-40B4-BE49-F238E27FC236}">
                <a16:creationId xmlns:a16="http://schemas.microsoft.com/office/drawing/2014/main" id="{1834135D-7CA3-C329-AECE-B90F63F7E55B}"/>
              </a:ext>
            </a:extLst>
          </p:cNvPr>
          <p:cNvSpPr txBox="1"/>
          <p:nvPr/>
        </p:nvSpPr>
        <p:spPr>
          <a:xfrm>
            <a:off x="1192702" y="6118777"/>
            <a:ext cx="3475139" cy="26161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zh-CN" altLang="en-US" sz="1100" dirty="0"/>
              <a:t>合理</a:t>
            </a:r>
            <a:r>
              <a:rPr kumimoji="1" lang="en-US" altLang="zh-CN" sz="1100" dirty="0"/>
              <a:t>GC</a:t>
            </a:r>
            <a:r>
              <a:rPr kumimoji="1" lang="zh-CN" altLang="en-US" sz="1100" dirty="0"/>
              <a:t>降低观测系统内存资源的消耗</a:t>
            </a:r>
          </a:p>
        </p:txBody>
      </p:sp>
      <p:pic>
        <p:nvPicPr>
          <p:cNvPr id="5" name="图片 4">
            <a:extLst>
              <a:ext uri="{FF2B5EF4-FFF2-40B4-BE49-F238E27FC236}">
                <a16:creationId xmlns:a16="http://schemas.microsoft.com/office/drawing/2014/main" id="{ECDC5C8B-13D8-7B3B-FA92-9736B5D745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280" y="730555"/>
            <a:ext cx="6403127" cy="3640574"/>
          </a:xfrm>
          <a:prstGeom prst="rect">
            <a:avLst/>
          </a:prstGeom>
        </p:spPr>
      </p:pic>
      <p:sp>
        <p:nvSpPr>
          <p:cNvPr id="6" name="文本框 5">
            <a:extLst>
              <a:ext uri="{FF2B5EF4-FFF2-40B4-BE49-F238E27FC236}">
                <a16:creationId xmlns:a16="http://schemas.microsoft.com/office/drawing/2014/main" id="{1A14ECE2-2C21-B6E1-7295-AA124A6A6917}"/>
              </a:ext>
            </a:extLst>
          </p:cNvPr>
          <p:cNvSpPr txBox="1"/>
          <p:nvPr/>
        </p:nvSpPr>
        <p:spPr>
          <a:xfrm>
            <a:off x="1192703" y="5752193"/>
            <a:ext cx="3475139" cy="261610"/>
          </a:xfrm>
          <a:prstGeom prst="rect">
            <a:avLst/>
          </a:prstGeom>
          <a:noFill/>
          <a:ln>
            <a:solidFill>
              <a:schemeClr val="tx1"/>
            </a:solidFill>
          </a:ln>
        </p:spPr>
        <p:txBody>
          <a:bodyPr wrap="square" rtlCol="0">
            <a:spAutoFit/>
          </a:bodyPr>
          <a:lstStyle/>
          <a:p>
            <a:pPr marL="171450" indent="-171450">
              <a:buFont typeface="Arial" panose="020B0604020202020204" pitchFamily="34" charset="0"/>
              <a:buChar char="•"/>
            </a:pPr>
            <a:r>
              <a:rPr kumimoji="1" lang="en-US" altLang="zh-CN" sz="1100" dirty="0" err="1"/>
              <a:t>Uprobe</a:t>
            </a:r>
            <a:r>
              <a:rPr kumimoji="1" lang="zh-CN" altLang="en-US" sz="1100" dirty="0"/>
              <a:t> 下的反向控制</a:t>
            </a:r>
          </a:p>
        </p:txBody>
      </p:sp>
      <p:pic>
        <p:nvPicPr>
          <p:cNvPr id="3" name="图片 2">
            <a:extLst>
              <a:ext uri="{FF2B5EF4-FFF2-40B4-BE49-F238E27FC236}">
                <a16:creationId xmlns:a16="http://schemas.microsoft.com/office/drawing/2014/main" id="{00CD1EE0-970E-E378-A355-4AC38369528E}"/>
              </a:ext>
            </a:extLst>
          </p:cNvPr>
          <p:cNvPicPr>
            <a:picLocks noChangeAspect="1"/>
          </p:cNvPicPr>
          <p:nvPr/>
        </p:nvPicPr>
        <p:blipFill>
          <a:blip r:embed="rId4"/>
          <a:stretch>
            <a:fillRect/>
          </a:stretch>
        </p:blipFill>
        <p:spPr>
          <a:xfrm>
            <a:off x="6604294" y="913383"/>
            <a:ext cx="5210035" cy="2123835"/>
          </a:xfrm>
          <a:prstGeom prst="rect">
            <a:avLst/>
          </a:prstGeom>
        </p:spPr>
      </p:pic>
      <p:sp>
        <p:nvSpPr>
          <p:cNvPr id="4" name="文本框 3">
            <a:extLst>
              <a:ext uri="{FF2B5EF4-FFF2-40B4-BE49-F238E27FC236}">
                <a16:creationId xmlns:a16="http://schemas.microsoft.com/office/drawing/2014/main" id="{57688730-40FF-E47C-C35D-D44D890CB072}"/>
              </a:ext>
            </a:extLst>
          </p:cNvPr>
          <p:cNvSpPr txBox="1"/>
          <p:nvPr/>
        </p:nvSpPr>
        <p:spPr>
          <a:xfrm>
            <a:off x="8067477" y="3065216"/>
            <a:ext cx="2460172" cy="369332"/>
          </a:xfrm>
          <a:prstGeom prst="rect">
            <a:avLst/>
          </a:prstGeom>
          <a:noFill/>
        </p:spPr>
        <p:txBody>
          <a:bodyPr wrap="square" rtlCol="0">
            <a:spAutoFit/>
          </a:bodyPr>
          <a:lstStyle/>
          <a:p>
            <a:r>
              <a:rPr kumimoji="1" lang="zh-CN" altLang="en-US" dirty="0"/>
              <a:t>多个维度匹配采集源</a:t>
            </a:r>
          </a:p>
        </p:txBody>
      </p:sp>
      <p:pic>
        <p:nvPicPr>
          <p:cNvPr id="8" name="图片 7">
            <a:extLst>
              <a:ext uri="{FF2B5EF4-FFF2-40B4-BE49-F238E27FC236}">
                <a16:creationId xmlns:a16="http://schemas.microsoft.com/office/drawing/2014/main" id="{3A9710FC-EA2D-79E9-7482-037312E22AC8}"/>
              </a:ext>
            </a:extLst>
          </p:cNvPr>
          <p:cNvPicPr>
            <a:picLocks noChangeAspect="1"/>
          </p:cNvPicPr>
          <p:nvPr/>
        </p:nvPicPr>
        <p:blipFill>
          <a:blip r:embed="rId5"/>
          <a:stretch>
            <a:fillRect/>
          </a:stretch>
        </p:blipFill>
        <p:spPr>
          <a:xfrm>
            <a:off x="6203530" y="3742928"/>
            <a:ext cx="5828190" cy="2074319"/>
          </a:xfrm>
          <a:prstGeom prst="rect">
            <a:avLst/>
          </a:prstGeom>
        </p:spPr>
      </p:pic>
      <p:sp>
        <p:nvSpPr>
          <p:cNvPr id="9" name="文本框 8">
            <a:extLst>
              <a:ext uri="{FF2B5EF4-FFF2-40B4-BE49-F238E27FC236}">
                <a16:creationId xmlns:a16="http://schemas.microsoft.com/office/drawing/2014/main" id="{07265C74-AB2F-865E-C938-012FA0993D31}"/>
              </a:ext>
            </a:extLst>
          </p:cNvPr>
          <p:cNvSpPr txBox="1"/>
          <p:nvPr/>
        </p:nvSpPr>
        <p:spPr>
          <a:xfrm>
            <a:off x="8219091" y="6000487"/>
            <a:ext cx="2156943" cy="369332"/>
          </a:xfrm>
          <a:prstGeom prst="rect">
            <a:avLst/>
          </a:prstGeom>
          <a:noFill/>
        </p:spPr>
        <p:txBody>
          <a:bodyPr wrap="square" rtlCol="0">
            <a:spAutoFit/>
          </a:bodyPr>
          <a:lstStyle/>
          <a:p>
            <a:r>
              <a:rPr kumimoji="1" lang="zh-CN" altLang="en-US" dirty="0"/>
              <a:t>用户态数据补齐</a:t>
            </a:r>
          </a:p>
        </p:txBody>
      </p:sp>
    </p:spTree>
    <p:extLst>
      <p:ext uri="{BB962C8B-B14F-4D97-AF65-F5344CB8AC3E}">
        <p14:creationId xmlns:p14="http://schemas.microsoft.com/office/powerpoint/2010/main" val="16755128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数据控制下的</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GC</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策略优化</a:t>
            </a:r>
          </a:p>
        </p:txBody>
      </p:sp>
      <p:sp>
        <p:nvSpPr>
          <p:cNvPr id="2" name="文本框 1">
            <a:extLst>
              <a:ext uri="{FF2B5EF4-FFF2-40B4-BE49-F238E27FC236}">
                <a16:creationId xmlns:a16="http://schemas.microsoft.com/office/drawing/2014/main" id="{C81A9C07-DA57-C38F-91AA-F58105ABC094}"/>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pic>
        <p:nvPicPr>
          <p:cNvPr id="3" name="图片 2">
            <a:extLst>
              <a:ext uri="{FF2B5EF4-FFF2-40B4-BE49-F238E27FC236}">
                <a16:creationId xmlns:a16="http://schemas.microsoft.com/office/drawing/2014/main" id="{2AFCA4A7-55F6-B1A0-FB21-89F40E046BD8}"/>
              </a:ext>
            </a:extLst>
          </p:cNvPr>
          <p:cNvPicPr>
            <a:picLocks noChangeAspect="1"/>
          </p:cNvPicPr>
          <p:nvPr/>
        </p:nvPicPr>
        <p:blipFill>
          <a:blip r:embed="rId3"/>
          <a:stretch>
            <a:fillRect/>
          </a:stretch>
        </p:blipFill>
        <p:spPr>
          <a:xfrm>
            <a:off x="2958782" y="1381933"/>
            <a:ext cx="7772400" cy="4094133"/>
          </a:xfrm>
          <a:prstGeom prst="rect">
            <a:avLst/>
          </a:prstGeom>
        </p:spPr>
      </p:pic>
      <p:sp>
        <p:nvSpPr>
          <p:cNvPr id="4" name="文本框 3">
            <a:extLst>
              <a:ext uri="{FF2B5EF4-FFF2-40B4-BE49-F238E27FC236}">
                <a16:creationId xmlns:a16="http://schemas.microsoft.com/office/drawing/2014/main" id="{F6C8563E-EB1C-1EEE-1951-A7A363E028FF}"/>
              </a:ext>
            </a:extLst>
          </p:cNvPr>
          <p:cNvSpPr txBox="1"/>
          <p:nvPr/>
        </p:nvSpPr>
        <p:spPr>
          <a:xfrm>
            <a:off x="722727" y="1596920"/>
            <a:ext cx="2053022"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分级控制</a:t>
            </a:r>
          </a:p>
        </p:txBody>
      </p:sp>
      <p:sp>
        <p:nvSpPr>
          <p:cNvPr id="8" name="文本框 7">
            <a:extLst>
              <a:ext uri="{FF2B5EF4-FFF2-40B4-BE49-F238E27FC236}">
                <a16:creationId xmlns:a16="http://schemas.microsoft.com/office/drawing/2014/main" id="{9ED4DE53-F7C9-74C0-8E7D-BB22C37B3F38}"/>
              </a:ext>
            </a:extLst>
          </p:cNvPr>
          <p:cNvSpPr txBox="1"/>
          <p:nvPr/>
        </p:nvSpPr>
        <p:spPr>
          <a:xfrm>
            <a:off x="700956" y="2676099"/>
            <a:ext cx="2053022"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重用对象池</a:t>
            </a:r>
          </a:p>
        </p:txBody>
      </p:sp>
      <p:sp>
        <p:nvSpPr>
          <p:cNvPr id="9" name="文本框 8">
            <a:extLst>
              <a:ext uri="{FF2B5EF4-FFF2-40B4-BE49-F238E27FC236}">
                <a16:creationId xmlns:a16="http://schemas.microsoft.com/office/drawing/2014/main" id="{927D1F06-79B5-67CA-A779-86ED28241F72}"/>
              </a:ext>
            </a:extLst>
          </p:cNvPr>
          <p:cNvSpPr txBox="1"/>
          <p:nvPr/>
        </p:nvSpPr>
        <p:spPr>
          <a:xfrm>
            <a:off x="700955" y="3755278"/>
            <a:ext cx="2290483"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无锁化</a:t>
            </a:r>
          </a:p>
        </p:txBody>
      </p:sp>
      <p:sp>
        <p:nvSpPr>
          <p:cNvPr id="10" name="文本框 9">
            <a:extLst>
              <a:ext uri="{FF2B5EF4-FFF2-40B4-BE49-F238E27FC236}">
                <a16:creationId xmlns:a16="http://schemas.microsoft.com/office/drawing/2014/main" id="{AF8BB5D9-4334-4D06-C58D-14DDE257BF59}"/>
              </a:ext>
            </a:extLst>
          </p:cNvPr>
          <p:cNvSpPr txBox="1"/>
          <p:nvPr/>
        </p:nvSpPr>
        <p:spPr>
          <a:xfrm>
            <a:off x="668299" y="4834457"/>
            <a:ext cx="2290483" cy="400110"/>
          </a:xfrm>
          <a:prstGeom prst="rect">
            <a:avLst/>
          </a:prstGeom>
          <a:noFill/>
        </p:spPr>
        <p:txBody>
          <a:bodyPr wrap="square" rtlCol="0">
            <a:spAutoFit/>
          </a:bodyPr>
          <a:lstStyle/>
          <a:p>
            <a:pPr marL="342900" indent="-342900">
              <a:buFont typeface="Arial" panose="020B0604020202020204" pitchFamily="34" charset="0"/>
              <a:buChar char="•"/>
            </a:pPr>
            <a:r>
              <a:rPr kumimoji="1" lang="zh-CN" altLang="en-US" sz="2000" dirty="0"/>
              <a:t>延迟</a:t>
            </a:r>
            <a:r>
              <a:rPr kumimoji="1" lang="en-US" altLang="zh-CN" sz="2000" dirty="0"/>
              <a:t>GC</a:t>
            </a:r>
            <a:endParaRPr kumimoji="1" lang="zh-CN" altLang="en-US" sz="2000" dirty="0"/>
          </a:p>
        </p:txBody>
      </p:sp>
    </p:spTree>
    <p:extLst>
      <p:ext uri="{BB962C8B-B14F-4D97-AF65-F5344CB8AC3E}">
        <p14:creationId xmlns:p14="http://schemas.microsoft.com/office/powerpoint/2010/main" val="38031981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en-US" altLang="zh-CN" sz="2000" b="1" dirty="0" err="1">
                <a:solidFill>
                  <a:srgbClr val="FE6700"/>
                </a:solidFill>
                <a:latin typeface="微软雅黑" panose="020B0503020204020204" pitchFamily="34" charset="-122"/>
                <a:ea typeface="微软雅黑" panose="020B0503020204020204" pitchFamily="34" charset="-122"/>
                <a:sym typeface="Impact" panose="020B0806030902050204" pitchFamily="34" charset="0"/>
              </a:rPr>
              <a:t>eBPF</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的数据如何关联</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Meta</a:t>
            </a:r>
            <a:endPar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2" name="文本框 1">
            <a:extLst>
              <a:ext uri="{FF2B5EF4-FFF2-40B4-BE49-F238E27FC236}">
                <a16:creationId xmlns:a16="http://schemas.microsoft.com/office/drawing/2014/main" id="{B1110B22-314D-B3FE-920F-7D90788D8A04}"/>
              </a:ext>
            </a:extLst>
          </p:cNvPr>
          <p:cNvSpPr txBox="1"/>
          <p:nvPr/>
        </p:nvSpPr>
        <p:spPr>
          <a:xfrm>
            <a:off x="483552" y="4607069"/>
            <a:ext cx="1099981" cy="369332"/>
          </a:xfrm>
          <a:prstGeom prst="rect">
            <a:avLst/>
          </a:prstGeom>
          <a:noFill/>
          <a:ln>
            <a:solidFill>
              <a:schemeClr val="tx1"/>
            </a:solidFill>
          </a:ln>
        </p:spPr>
        <p:txBody>
          <a:bodyPr wrap="none" rtlCol="0">
            <a:spAutoFit/>
          </a:bodyPr>
          <a:lstStyle/>
          <a:p>
            <a:r>
              <a:rPr kumimoji="1" lang="en-US" altLang="zh-CN" dirty="0"/>
              <a:t>PID&amp;FD</a:t>
            </a:r>
            <a:endParaRPr kumimoji="1" lang="zh-CN" altLang="en-US" dirty="0"/>
          </a:p>
        </p:txBody>
      </p:sp>
      <p:sp>
        <p:nvSpPr>
          <p:cNvPr id="5" name="文本框 4">
            <a:extLst>
              <a:ext uri="{FF2B5EF4-FFF2-40B4-BE49-F238E27FC236}">
                <a16:creationId xmlns:a16="http://schemas.microsoft.com/office/drawing/2014/main" id="{E2BB29D1-5139-5FF9-A982-257705BDF3CA}"/>
              </a:ext>
            </a:extLst>
          </p:cNvPr>
          <p:cNvSpPr txBox="1"/>
          <p:nvPr/>
        </p:nvSpPr>
        <p:spPr>
          <a:xfrm>
            <a:off x="810509" y="1737153"/>
            <a:ext cx="609462" cy="369332"/>
          </a:xfrm>
          <a:prstGeom prst="rect">
            <a:avLst/>
          </a:prstGeom>
          <a:noFill/>
          <a:ln>
            <a:solidFill>
              <a:schemeClr val="tx1"/>
            </a:solidFill>
          </a:ln>
        </p:spPr>
        <p:txBody>
          <a:bodyPr wrap="none" rtlCol="0">
            <a:spAutoFit/>
          </a:bodyPr>
          <a:lstStyle/>
          <a:p>
            <a:r>
              <a:rPr kumimoji="1" lang="en-US" altLang="zh-CN" dirty="0"/>
              <a:t>PID</a:t>
            </a:r>
            <a:endParaRPr kumimoji="1" lang="zh-CN" altLang="en-US" dirty="0"/>
          </a:p>
        </p:txBody>
      </p:sp>
      <p:sp>
        <p:nvSpPr>
          <p:cNvPr id="6" name="文本框 5">
            <a:extLst>
              <a:ext uri="{FF2B5EF4-FFF2-40B4-BE49-F238E27FC236}">
                <a16:creationId xmlns:a16="http://schemas.microsoft.com/office/drawing/2014/main" id="{F4A8E7B1-62E6-A486-1238-E5592CE1AB50}"/>
              </a:ext>
            </a:extLst>
          </p:cNvPr>
          <p:cNvSpPr txBox="1"/>
          <p:nvPr/>
        </p:nvSpPr>
        <p:spPr>
          <a:xfrm>
            <a:off x="2162161" y="1737153"/>
            <a:ext cx="1584088" cy="369332"/>
          </a:xfrm>
          <a:prstGeom prst="rect">
            <a:avLst/>
          </a:prstGeom>
          <a:noFill/>
          <a:ln>
            <a:solidFill>
              <a:schemeClr val="tx1"/>
            </a:solidFill>
          </a:ln>
        </p:spPr>
        <p:txBody>
          <a:bodyPr wrap="none" rtlCol="0">
            <a:spAutoFit/>
          </a:bodyPr>
          <a:lstStyle/>
          <a:p>
            <a:r>
              <a:rPr kumimoji="1" lang="en-US" altLang="zh-CN" dirty="0"/>
              <a:t>/proc/${PID}</a:t>
            </a:r>
            <a:endParaRPr kumimoji="1" lang="zh-CN" altLang="en-US" dirty="0"/>
          </a:p>
        </p:txBody>
      </p:sp>
      <p:sp>
        <p:nvSpPr>
          <p:cNvPr id="7" name="文本框 6">
            <a:extLst>
              <a:ext uri="{FF2B5EF4-FFF2-40B4-BE49-F238E27FC236}">
                <a16:creationId xmlns:a16="http://schemas.microsoft.com/office/drawing/2014/main" id="{986CE59A-EC4D-9E31-9006-3C45B8BF878D}"/>
              </a:ext>
            </a:extLst>
          </p:cNvPr>
          <p:cNvSpPr txBox="1"/>
          <p:nvPr/>
        </p:nvSpPr>
        <p:spPr>
          <a:xfrm>
            <a:off x="4324143" y="2170010"/>
            <a:ext cx="1136850" cy="369332"/>
          </a:xfrm>
          <a:prstGeom prst="rect">
            <a:avLst/>
          </a:prstGeom>
          <a:noFill/>
          <a:ln>
            <a:solidFill>
              <a:schemeClr val="tx1"/>
            </a:solidFill>
          </a:ln>
        </p:spPr>
        <p:txBody>
          <a:bodyPr wrap="none" rtlCol="0">
            <a:spAutoFit/>
          </a:bodyPr>
          <a:lstStyle/>
          <a:p>
            <a:pPr algn="ctr"/>
            <a:r>
              <a:rPr kumimoji="1" lang="en-US" altLang="zh-CN" dirty="0" err="1"/>
              <a:t>cmdline</a:t>
            </a:r>
            <a:endParaRPr kumimoji="1" lang="zh-CN" altLang="en-US" dirty="0"/>
          </a:p>
        </p:txBody>
      </p:sp>
      <p:sp>
        <p:nvSpPr>
          <p:cNvPr id="8" name="文本框 7">
            <a:extLst>
              <a:ext uri="{FF2B5EF4-FFF2-40B4-BE49-F238E27FC236}">
                <a16:creationId xmlns:a16="http://schemas.microsoft.com/office/drawing/2014/main" id="{68234A15-A449-7F1A-0541-766582E63235}"/>
              </a:ext>
            </a:extLst>
          </p:cNvPr>
          <p:cNvSpPr txBox="1"/>
          <p:nvPr/>
        </p:nvSpPr>
        <p:spPr>
          <a:xfrm>
            <a:off x="4324143" y="1364973"/>
            <a:ext cx="1136850" cy="369332"/>
          </a:xfrm>
          <a:prstGeom prst="rect">
            <a:avLst/>
          </a:prstGeom>
          <a:noFill/>
          <a:ln>
            <a:solidFill>
              <a:schemeClr val="tx1"/>
            </a:solidFill>
          </a:ln>
        </p:spPr>
        <p:txBody>
          <a:bodyPr wrap="square" rtlCol="0">
            <a:spAutoFit/>
          </a:bodyPr>
          <a:lstStyle/>
          <a:p>
            <a:pPr algn="ctr"/>
            <a:r>
              <a:rPr kumimoji="1" lang="en-US" altLang="zh-CN" dirty="0" err="1"/>
              <a:t>cgroup</a:t>
            </a:r>
            <a:endParaRPr kumimoji="1" lang="zh-CN" altLang="en-US" dirty="0"/>
          </a:p>
        </p:txBody>
      </p:sp>
      <p:sp>
        <p:nvSpPr>
          <p:cNvPr id="9" name="文本框 8">
            <a:extLst>
              <a:ext uri="{FF2B5EF4-FFF2-40B4-BE49-F238E27FC236}">
                <a16:creationId xmlns:a16="http://schemas.microsoft.com/office/drawing/2014/main" id="{D198FCB9-EBD5-1E1D-44F0-C9C50A76DA3F}"/>
              </a:ext>
            </a:extLst>
          </p:cNvPr>
          <p:cNvSpPr txBox="1"/>
          <p:nvPr/>
        </p:nvSpPr>
        <p:spPr>
          <a:xfrm>
            <a:off x="6121499" y="1664666"/>
            <a:ext cx="2093843" cy="369332"/>
          </a:xfrm>
          <a:prstGeom prst="rect">
            <a:avLst/>
          </a:prstGeom>
          <a:noFill/>
          <a:ln w="19050">
            <a:solidFill>
              <a:srgbClr val="F17E27"/>
            </a:solidFill>
            <a:prstDash val="sysDash"/>
          </a:ln>
        </p:spPr>
        <p:txBody>
          <a:bodyPr wrap="none" rtlCol="0">
            <a:spAutoFit/>
          </a:bodyPr>
          <a:lstStyle/>
          <a:p>
            <a:pPr algn="ctr"/>
            <a:r>
              <a:rPr kumimoji="1" lang="en-US" altLang="zh-CN" dirty="0"/>
              <a:t>Container</a:t>
            </a:r>
            <a:r>
              <a:rPr kumimoji="1" lang="zh-CN" altLang="en-US" dirty="0"/>
              <a:t> </a:t>
            </a:r>
            <a:r>
              <a:rPr kumimoji="1" lang="en-US" altLang="zh-CN" dirty="0"/>
              <a:t>Metas</a:t>
            </a:r>
            <a:endParaRPr kumimoji="1" lang="zh-CN" altLang="en-US" dirty="0"/>
          </a:p>
        </p:txBody>
      </p:sp>
      <p:sp>
        <p:nvSpPr>
          <p:cNvPr id="10" name="文本框 9">
            <a:extLst>
              <a:ext uri="{FF2B5EF4-FFF2-40B4-BE49-F238E27FC236}">
                <a16:creationId xmlns:a16="http://schemas.microsoft.com/office/drawing/2014/main" id="{9B272E48-6415-AF67-C72F-3A015D2BC5E0}"/>
              </a:ext>
            </a:extLst>
          </p:cNvPr>
          <p:cNvSpPr txBox="1"/>
          <p:nvPr/>
        </p:nvSpPr>
        <p:spPr>
          <a:xfrm>
            <a:off x="6121498" y="983733"/>
            <a:ext cx="2093841" cy="369332"/>
          </a:xfrm>
          <a:prstGeom prst="rect">
            <a:avLst/>
          </a:prstGeom>
          <a:noFill/>
          <a:ln w="19050">
            <a:solidFill>
              <a:srgbClr val="F17E27"/>
            </a:solidFill>
            <a:prstDash val="sysDash"/>
          </a:ln>
        </p:spPr>
        <p:txBody>
          <a:bodyPr wrap="square" rtlCol="0">
            <a:spAutoFit/>
          </a:bodyPr>
          <a:lstStyle/>
          <a:p>
            <a:pPr algn="ctr"/>
            <a:r>
              <a:rPr kumimoji="1" lang="en-US" altLang="zh-CN" dirty="0"/>
              <a:t>K8s</a:t>
            </a:r>
            <a:r>
              <a:rPr kumimoji="1" lang="zh-CN" altLang="en-US" dirty="0"/>
              <a:t> </a:t>
            </a:r>
            <a:r>
              <a:rPr kumimoji="1" lang="en-US" altLang="zh-CN" dirty="0"/>
              <a:t>Metas</a:t>
            </a:r>
            <a:endParaRPr kumimoji="1" lang="zh-CN" altLang="en-US" dirty="0"/>
          </a:p>
        </p:txBody>
      </p:sp>
      <p:sp>
        <p:nvSpPr>
          <p:cNvPr id="11" name="文本框 10">
            <a:extLst>
              <a:ext uri="{FF2B5EF4-FFF2-40B4-BE49-F238E27FC236}">
                <a16:creationId xmlns:a16="http://schemas.microsoft.com/office/drawing/2014/main" id="{ADE721A2-C098-5451-E2A4-09744EF1ABB0}"/>
              </a:ext>
            </a:extLst>
          </p:cNvPr>
          <p:cNvSpPr txBox="1"/>
          <p:nvPr/>
        </p:nvSpPr>
        <p:spPr>
          <a:xfrm>
            <a:off x="6121498" y="2170893"/>
            <a:ext cx="2093842" cy="369332"/>
          </a:xfrm>
          <a:prstGeom prst="rect">
            <a:avLst/>
          </a:prstGeom>
          <a:noFill/>
          <a:ln w="19050">
            <a:solidFill>
              <a:srgbClr val="F17E27"/>
            </a:solidFill>
            <a:prstDash val="sysDash"/>
          </a:ln>
        </p:spPr>
        <p:txBody>
          <a:bodyPr wrap="square" rtlCol="0">
            <a:spAutoFit/>
          </a:bodyPr>
          <a:lstStyle/>
          <a:p>
            <a:pPr algn="ctr"/>
            <a:r>
              <a:rPr kumimoji="1" lang="en-US" altLang="zh-CN" dirty="0"/>
              <a:t>Process</a:t>
            </a:r>
            <a:r>
              <a:rPr kumimoji="1" lang="zh-CN" altLang="en-US" dirty="0"/>
              <a:t> </a:t>
            </a:r>
            <a:r>
              <a:rPr kumimoji="1" lang="en-US" altLang="zh-CN" dirty="0"/>
              <a:t>Metas</a:t>
            </a:r>
            <a:endParaRPr kumimoji="1" lang="zh-CN" altLang="en-US" dirty="0"/>
          </a:p>
        </p:txBody>
      </p:sp>
      <p:sp>
        <p:nvSpPr>
          <p:cNvPr id="3" name="文本框 2">
            <a:extLst>
              <a:ext uri="{FF2B5EF4-FFF2-40B4-BE49-F238E27FC236}">
                <a16:creationId xmlns:a16="http://schemas.microsoft.com/office/drawing/2014/main" id="{8AFE3DBB-7D1C-3B5D-3610-006FB7FAAE4E}"/>
              </a:ext>
            </a:extLst>
          </p:cNvPr>
          <p:cNvSpPr txBox="1"/>
          <p:nvPr/>
        </p:nvSpPr>
        <p:spPr>
          <a:xfrm>
            <a:off x="8625779" y="2219799"/>
            <a:ext cx="1332416" cy="276999"/>
          </a:xfrm>
          <a:prstGeom prst="rect">
            <a:avLst/>
          </a:prstGeom>
          <a:noFill/>
          <a:ln>
            <a:solidFill>
              <a:srgbClr val="F17E27"/>
            </a:solidFill>
          </a:ln>
        </p:spPr>
        <p:txBody>
          <a:bodyPr wrap="none" rtlCol="0">
            <a:spAutoFit/>
          </a:bodyPr>
          <a:lstStyle/>
          <a:p>
            <a:r>
              <a:rPr kumimoji="1" lang="en-US" altLang="zh-CN" sz="1200" dirty="0" err="1">
                <a:solidFill>
                  <a:srgbClr val="F17E27"/>
                </a:solidFill>
              </a:rPr>
              <a:t>Cmd</a:t>
            </a:r>
            <a:r>
              <a:rPr kumimoji="1" lang="zh-CN" altLang="en-US" sz="1200" dirty="0">
                <a:solidFill>
                  <a:srgbClr val="F17E27"/>
                </a:solidFill>
              </a:rPr>
              <a:t> </a:t>
            </a:r>
            <a:r>
              <a:rPr kumimoji="1" lang="en-US" altLang="zh-CN" sz="1200" dirty="0">
                <a:solidFill>
                  <a:srgbClr val="F17E27"/>
                </a:solidFill>
              </a:rPr>
              <a:t>&amp;</a:t>
            </a:r>
            <a:r>
              <a:rPr kumimoji="1" lang="zh-CN" altLang="en-US" sz="1200" dirty="0">
                <a:solidFill>
                  <a:srgbClr val="F17E27"/>
                </a:solidFill>
              </a:rPr>
              <a:t> </a:t>
            </a:r>
            <a:r>
              <a:rPr kumimoji="1" lang="en-US" altLang="zh-CN" sz="1200" dirty="0">
                <a:solidFill>
                  <a:srgbClr val="F17E27"/>
                </a:solidFill>
              </a:rPr>
              <a:t>params</a:t>
            </a:r>
            <a:endParaRPr kumimoji="1" lang="zh-CN" altLang="en-US" sz="1200" dirty="0">
              <a:solidFill>
                <a:srgbClr val="F17E27"/>
              </a:solidFill>
            </a:endParaRPr>
          </a:p>
        </p:txBody>
      </p:sp>
      <p:sp>
        <p:nvSpPr>
          <p:cNvPr id="13" name="文本框 12">
            <a:extLst>
              <a:ext uri="{FF2B5EF4-FFF2-40B4-BE49-F238E27FC236}">
                <a16:creationId xmlns:a16="http://schemas.microsoft.com/office/drawing/2014/main" id="{4EB69E65-3120-4021-DFE3-5E0C1A550E8E}"/>
              </a:ext>
            </a:extLst>
          </p:cNvPr>
          <p:cNvSpPr txBox="1"/>
          <p:nvPr/>
        </p:nvSpPr>
        <p:spPr>
          <a:xfrm>
            <a:off x="8625778" y="1619635"/>
            <a:ext cx="1332414" cy="461665"/>
          </a:xfrm>
          <a:prstGeom prst="rect">
            <a:avLst/>
          </a:prstGeom>
          <a:noFill/>
          <a:ln>
            <a:solidFill>
              <a:srgbClr val="F17E27"/>
            </a:solidFill>
          </a:ln>
        </p:spPr>
        <p:txBody>
          <a:bodyPr wrap="square" rtlCol="0">
            <a:spAutoFit/>
          </a:bodyPr>
          <a:lstStyle/>
          <a:p>
            <a:r>
              <a:rPr kumimoji="1" lang="en-US" altLang="zh-CN" sz="1200" dirty="0">
                <a:solidFill>
                  <a:srgbClr val="F17E27"/>
                </a:solidFill>
              </a:rPr>
              <a:t>Container</a:t>
            </a:r>
          </a:p>
          <a:p>
            <a:r>
              <a:rPr kumimoji="1" lang="en-US" altLang="zh-CN" sz="1200" dirty="0">
                <a:solidFill>
                  <a:srgbClr val="F17E27"/>
                </a:solidFill>
              </a:rPr>
              <a:t>Image</a:t>
            </a:r>
            <a:endParaRPr kumimoji="1" lang="zh-CN" altLang="en-US" sz="1200" dirty="0">
              <a:solidFill>
                <a:srgbClr val="F17E27"/>
              </a:solidFill>
            </a:endParaRPr>
          </a:p>
        </p:txBody>
      </p:sp>
      <p:sp>
        <p:nvSpPr>
          <p:cNvPr id="14" name="文本框 13">
            <a:extLst>
              <a:ext uri="{FF2B5EF4-FFF2-40B4-BE49-F238E27FC236}">
                <a16:creationId xmlns:a16="http://schemas.microsoft.com/office/drawing/2014/main" id="{CEAA4582-62D3-3D28-8511-710A7F1DF873}"/>
              </a:ext>
            </a:extLst>
          </p:cNvPr>
          <p:cNvSpPr txBox="1"/>
          <p:nvPr/>
        </p:nvSpPr>
        <p:spPr>
          <a:xfrm>
            <a:off x="8625777" y="845234"/>
            <a:ext cx="1332415" cy="646331"/>
          </a:xfrm>
          <a:prstGeom prst="rect">
            <a:avLst/>
          </a:prstGeom>
          <a:noFill/>
          <a:ln>
            <a:solidFill>
              <a:srgbClr val="F17E27"/>
            </a:solidFill>
          </a:ln>
        </p:spPr>
        <p:txBody>
          <a:bodyPr wrap="square" rtlCol="0">
            <a:spAutoFit/>
          </a:bodyPr>
          <a:lstStyle/>
          <a:p>
            <a:r>
              <a:rPr kumimoji="1" lang="en-US" altLang="zh-CN" sz="1200" dirty="0" err="1">
                <a:solidFill>
                  <a:srgbClr val="F17E27"/>
                </a:solidFill>
              </a:rPr>
              <a:t>Namespcae</a:t>
            </a:r>
            <a:endParaRPr kumimoji="1" lang="en-US" altLang="zh-CN" sz="1200" dirty="0">
              <a:solidFill>
                <a:srgbClr val="F17E27"/>
              </a:solidFill>
            </a:endParaRPr>
          </a:p>
          <a:p>
            <a:r>
              <a:rPr kumimoji="1" lang="en-US" altLang="zh-CN" sz="1200" dirty="0">
                <a:solidFill>
                  <a:srgbClr val="F17E27"/>
                </a:solidFill>
              </a:rPr>
              <a:t>Pod</a:t>
            </a:r>
          </a:p>
          <a:p>
            <a:r>
              <a:rPr kumimoji="1" lang="en-US" altLang="zh-CN" sz="1200" dirty="0">
                <a:solidFill>
                  <a:srgbClr val="F17E27"/>
                </a:solidFill>
              </a:rPr>
              <a:t>Workload</a:t>
            </a:r>
            <a:endParaRPr kumimoji="1" lang="zh-CN" altLang="en-US" sz="1200" dirty="0">
              <a:solidFill>
                <a:srgbClr val="F17E27"/>
              </a:solidFill>
            </a:endParaRPr>
          </a:p>
        </p:txBody>
      </p:sp>
      <p:sp>
        <p:nvSpPr>
          <p:cNvPr id="15" name="文本框 14">
            <a:extLst>
              <a:ext uri="{FF2B5EF4-FFF2-40B4-BE49-F238E27FC236}">
                <a16:creationId xmlns:a16="http://schemas.microsoft.com/office/drawing/2014/main" id="{7C9898E4-273D-CE66-E7CC-576E9A1EF8BA}"/>
              </a:ext>
            </a:extLst>
          </p:cNvPr>
          <p:cNvSpPr txBox="1"/>
          <p:nvPr/>
        </p:nvSpPr>
        <p:spPr>
          <a:xfrm>
            <a:off x="2820882" y="4607069"/>
            <a:ext cx="2294218" cy="369332"/>
          </a:xfrm>
          <a:prstGeom prst="rect">
            <a:avLst/>
          </a:prstGeom>
          <a:noFill/>
          <a:ln>
            <a:solidFill>
              <a:schemeClr val="tx1"/>
            </a:solidFill>
          </a:ln>
        </p:spPr>
        <p:txBody>
          <a:bodyPr wrap="none" rtlCol="0">
            <a:spAutoFit/>
          </a:bodyPr>
          <a:lstStyle/>
          <a:p>
            <a:r>
              <a:rPr kumimoji="1" lang="en-US" altLang="zh-CN" dirty="0"/>
              <a:t>/proc/${PID}/${FD}</a:t>
            </a:r>
            <a:endParaRPr kumimoji="1" lang="zh-CN" altLang="en-US" dirty="0"/>
          </a:p>
        </p:txBody>
      </p:sp>
      <p:sp>
        <p:nvSpPr>
          <p:cNvPr id="16" name="文本框 15">
            <a:extLst>
              <a:ext uri="{FF2B5EF4-FFF2-40B4-BE49-F238E27FC236}">
                <a16:creationId xmlns:a16="http://schemas.microsoft.com/office/drawing/2014/main" id="{D83921BB-0D28-87A7-CFD3-CA4B1D8DFB54}"/>
              </a:ext>
            </a:extLst>
          </p:cNvPr>
          <p:cNvSpPr txBox="1"/>
          <p:nvPr/>
        </p:nvSpPr>
        <p:spPr>
          <a:xfrm>
            <a:off x="5978553" y="4607069"/>
            <a:ext cx="881973" cy="369332"/>
          </a:xfrm>
          <a:prstGeom prst="rect">
            <a:avLst/>
          </a:prstGeom>
          <a:noFill/>
          <a:ln>
            <a:solidFill>
              <a:schemeClr val="tx1"/>
            </a:solidFill>
          </a:ln>
        </p:spPr>
        <p:txBody>
          <a:bodyPr wrap="none" rtlCol="0">
            <a:spAutoFit/>
          </a:bodyPr>
          <a:lstStyle/>
          <a:p>
            <a:r>
              <a:rPr kumimoji="1" lang="en-US" altLang="zh-CN" dirty="0" err="1"/>
              <a:t>INode</a:t>
            </a:r>
            <a:endParaRPr kumimoji="1" lang="zh-CN" altLang="en-US" dirty="0"/>
          </a:p>
        </p:txBody>
      </p:sp>
      <p:sp>
        <p:nvSpPr>
          <p:cNvPr id="17" name="文本框 16">
            <a:extLst>
              <a:ext uri="{FF2B5EF4-FFF2-40B4-BE49-F238E27FC236}">
                <a16:creationId xmlns:a16="http://schemas.microsoft.com/office/drawing/2014/main" id="{ADA2D10E-66EC-D145-3E6C-A31F2832678A}"/>
              </a:ext>
            </a:extLst>
          </p:cNvPr>
          <p:cNvSpPr txBox="1"/>
          <p:nvPr/>
        </p:nvSpPr>
        <p:spPr>
          <a:xfrm>
            <a:off x="7723979" y="4607069"/>
            <a:ext cx="1098378" cy="369332"/>
          </a:xfrm>
          <a:prstGeom prst="rect">
            <a:avLst/>
          </a:prstGeom>
          <a:noFill/>
          <a:ln w="19050">
            <a:solidFill>
              <a:schemeClr val="tx1"/>
            </a:solidFill>
            <a:prstDash val="sysDash"/>
          </a:ln>
        </p:spPr>
        <p:txBody>
          <a:bodyPr wrap="none" rtlCol="0">
            <a:spAutoFit/>
          </a:bodyPr>
          <a:lstStyle/>
          <a:p>
            <a:r>
              <a:rPr kumimoji="1" lang="en-US" altLang="zh-CN" dirty="0" err="1"/>
              <a:t>NetLink</a:t>
            </a:r>
            <a:endParaRPr kumimoji="1" lang="zh-CN" altLang="en-US" dirty="0"/>
          </a:p>
        </p:txBody>
      </p:sp>
      <p:sp>
        <p:nvSpPr>
          <p:cNvPr id="18" name="文本框 17">
            <a:extLst>
              <a:ext uri="{FF2B5EF4-FFF2-40B4-BE49-F238E27FC236}">
                <a16:creationId xmlns:a16="http://schemas.microsoft.com/office/drawing/2014/main" id="{3667F8EC-E95E-A7F4-E1C5-FDC3A290213D}"/>
              </a:ext>
            </a:extLst>
          </p:cNvPr>
          <p:cNvSpPr txBox="1"/>
          <p:nvPr/>
        </p:nvSpPr>
        <p:spPr>
          <a:xfrm>
            <a:off x="9575077" y="4118018"/>
            <a:ext cx="2109873" cy="369332"/>
          </a:xfrm>
          <a:prstGeom prst="rect">
            <a:avLst/>
          </a:prstGeom>
          <a:noFill/>
          <a:ln>
            <a:solidFill>
              <a:schemeClr val="tx1"/>
            </a:solidFill>
          </a:ln>
        </p:spPr>
        <p:txBody>
          <a:bodyPr wrap="none" rtlCol="0">
            <a:spAutoFit/>
          </a:bodyPr>
          <a:lstStyle/>
          <a:p>
            <a:r>
              <a:rPr kumimoji="1" lang="en-US" altLang="zh-CN" dirty="0">
                <a:solidFill>
                  <a:srgbClr val="F17E27"/>
                </a:solidFill>
              </a:rPr>
              <a:t>Remote</a:t>
            </a:r>
            <a:r>
              <a:rPr kumimoji="1" lang="zh-CN" altLang="en-US" dirty="0">
                <a:solidFill>
                  <a:srgbClr val="F17E27"/>
                </a:solidFill>
              </a:rPr>
              <a:t> </a:t>
            </a:r>
            <a:r>
              <a:rPr kumimoji="1" lang="en-US" altLang="zh-CN" dirty="0">
                <a:solidFill>
                  <a:srgbClr val="F17E27"/>
                </a:solidFill>
              </a:rPr>
              <a:t>Address</a:t>
            </a:r>
            <a:endParaRPr kumimoji="1" lang="zh-CN" altLang="en-US" dirty="0">
              <a:solidFill>
                <a:srgbClr val="F17E27"/>
              </a:solidFill>
            </a:endParaRPr>
          </a:p>
        </p:txBody>
      </p:sp>
      <p:sp>
        <p:nvSpPr>
          <p:cNvPr id="19" name="文本框 18">
            <a:extLst>
              <a:ext uri="{FF2B5EF4-FFF2-40B4-BE49-F238E27FC236}">
                <a16:creationId xmlns:a16="http://schemas.microsoft.com/office/drawing/2014/main" id="{538DEF90-C44A-9D2F-B9B7-FCFE4BC0FD16}"/>
              </a:ext>
            </a:extLst>
          </p:cNvPr>
          <p:cNvSpPr txBox="1"/>
          <p:nvPr/>
        </p:nvSpPr>
        <p:spPr>
          <a:xfrm>
            <a:off x="483552" y="3709537"/>
            <a:ext cx="841897" cy="461665"/>
          </a:xfrm>
          <a:prstGeom prst="rect">
            <a:avLst/>
          </a:prstGeom>
          <a:noFill/>
          <a:ln>
            <a:solidFill>
              <a:schemeClr val="tx1"/>
            </a:solidFill>
          </a:ln>
        </p:spPr>
        <p:txBody>
          <a:bodyPr wrap="none" rtlCol="0">
            <a:spAutoFit/>
          </a:bodyPr>
          <a:lstStyle/>
          <a:p>
            <a:pPr algn="ctr"/>
            <a:r>
              <a:rPr kumimoji="1" lang="en-US" altLang="zh-CN" sz="1200" dirty="0"/>
              <a:t>Accept</a:t>
            </a:r>
          </a:p>
          <a:p>
            <a:pPr algn="ctr"/>
            <a:r>
              <a:rPr kumimoji="1" lang="en-US" altLang="zh-CN" sz="1200" dirty="0"/>
              <a:t>Connect</a:t>
            </a:r>
            <a:endParaRPr kumimoji="1" lang="zh-CN" altLang="en-US" sz="1200" dirty="0"/>
          </a:p>
        </p:txBody>
      </p:sp>
      <p:sp>
        <p:nvSpPr>
          <p:cNvPr id="23" name="文本框 22">
            <a:extLst>
              <a:ext uri="{FF2B5EF4-FFF2-40B4-BE49-F238E27FC236}">
                <a16:creationId xmlns:a16="http://schemas.microsoft.com/office/drawing/2014/main" id="{ECB8597C-0B94-8F9C-FD7F-E3F067A61176}"/>
              </a:ext>
            </a:extLst>
          </p:cNvPr>
          <p:cNvSpPr txBox="1"/>
          <p:nvPr/>
        </p:nvSpPr>
        <p:spPr>
          <a:xfrm>
            <a:off x="4753435" y="3755703"/>
            <a:ext cx="1779654" cy="369332"/>
          </a:xfrm>
          <a:prstGeom prst="rect">
            <a:avLst/>
          </a:prstGeom>
          <a:noFill/>
          <a:ln>
            <a:solidFill>
              <a:schemeClr val="tx1"/>
            </a:solidFill>
          </a:ln>
        </p:spPr>
        <p:txBody>
          <a:bodyPr wrap="none" rtlCol="0">
            <a:spAutoFit/>
          </a:bodyPr>
          <a:lstStyle/>
          <a:p>
            <a:r>
              <a:rPr kumimoji="1" lang="en-US" altLang="zh-CN" dirty="0"/>
              <a:t>Parse</a:t>
            </a:r>
            <a:r>
              <a:rPr kumimoji="1" lang="zh-CN" altLang="en-US" dirty="0"/>
              <a:t> </a:t>
            </a:r>
            <a:r>
              <a:rPr kumimoji="1" lang="en-US" altLang="zh-CN" dirty="0"/>
              <a:t>Params</a:t>
            </a:r>
            <a:endParaRPr kumimoji="1" lang="zh-CN" altLang="en-US" dirty="0"/>
          </a:p>
        </p:txBody>
      </p:sp>
      <p:cxnSp>
        <p:nvCxnSpPr>
          <p:cNvPr id="12" name="肘形连接符 11">
            <a:extLst>
              <a:ext uri="{FF2B5EF4-FFF2-40B4-BE49-F238E27FC236}">
                <a16:creationId xmlns:a16="http://schemas.microsoft.com/office/drawing/2014/main" id="{F793033F-B772-5542-C34A-891FB8B1E8D9}"/>
              </a:ext>
            </a:extLst>
          </p:cNvPr>
          <p:cNvCxnSpPr>
            <a:stCxn id="8" idx="3"/>
            <a:endCxn id="10" idx="1"/>
          </p:cNvCxnSpPr>
          <p:nvPr/>
        </p:nvCxnSpPr>
        <p:spPr>
          <a:xfrm flipV="1">
            <a:off x="5460993" y="1168399"/>
            <a:ext cx="660505" cy="381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492CB8D6-AD17-72DD-00AD-14520CA05C53}"/>
              </a:ext>
            </a:extLst>
          </p:cNvPr>
          <p:cNvCxnSpPr>
            <a:cxnSpLocks/>
            <a:stCxn id="8" idx="3"/>
            <a:endCxn id="9" idx="1"/>
          </p:cNvCxnSpPr>
          <p:nvPr/>
        </p:nvCxnSpPr>
        <p:spPr>
          <a:xfrm>
            <a:off x="5460993" y="1549639"/>
            <a:ext cx="660506" cy="2996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a:extLst>
              <a:ext uri="{FF2B5EF4-FFF2-40B4-BE49-F238E27FC236}">
                <a16:creationId xmlns:a16="http://schemas.microsoft.com/office/drawing/2014/main" id="{B71311F6-A908-A8B7-9A06-D02BB96F81B8}"/>
              </a:ext>
            </a:extLst>
          </p:cNvPr>
          <p:cNvCxnSpPr>
            <a:cxnSpLocks/>
            <a:stCxn id="7" idx="3"/>
            <a:endCxn id="11" idx="1"/>
          </p:cNvCxnSpPr>
          <p:nvPr/>
        </p:nvCxnSpPr>
        <p:spPr>
          <a:xfrm>
            <a:off x="5460993" y="2354676"/>
            <a:ext cx="660505" cy="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a:extLst>
              <a:ext uri="{FF2B5EF4-FFF2-40B4-BE49-F238E27FC236}">
                <a16:creationId xmlns:a16="http://schemas.microsoft.com/office/drawing/2014/main" id="{530B702F-A4E4-5A73-2B25-508876F2D8DE}"/>
              </a:ext>
            </a:extLst>
          </p:cNvPr>
          <p:cNvCxnSpPr>
            <a:cxnSpLocks/>
            <a:stCxn id="10" idx="3"/>
            <a:endCxn id="14" idx="1"/>
          </p:cNvCxnSpPr>
          <p:nvPr/>
        </p:nvCxnSpPr>
        <p:spPr>
          <a:xfrm>
            <a:off x="8215339" y="1168399"/>
            <a:ext cx="41043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a16="http://schemas.microsoft.com/office/drawing/2014/main" id="{821C1C8B-7536-E18F-88D3-430F1FDCBA51}"/>
              </a:ext>
            </a:extLst>
          </p:cNvPr>
          <p:cNvCxnSpPr>
            <a:cxnSpLocks/>
            <a:stCxn id="9" idx="3"/>
            <a:endCxn id="13" idx="1"/>
          </p:cNvCxnSpPr>
          <p:nvPr/>
        </p:nvCxnSpPr>
        <p:spPr>
          <a:xfrm>
            <a:off x="8215342" y="1849332"/>
            <a:ext cx="410436" cy="11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a:extLst>
              <a:ext uri="{FF2B5EF4-FFF2-40B4-BE49-F238E27FC236}">
                <a16:creationId xmlns:a16="http://schemas.microsoft.com/office/drawing/2014/main" id="{0FE5D145-37AD-1A79-A003-5927C64E0DA9}"/>
              </a:ext>
            </a:extLst>
          </p:cNvPr>
          <p:cNvCxnSpPr>
            <a:cxnSpLocks/>
            <a:stCxn id="11" idx="3"/>
            <a:endCxn id="3" idx="1"/>
          </p:cNvCxnSpPr>
          <p:nvPr/>
        </p:nvCxnSpPr>
        <p:spPr>
          <a:xfrm>
            <a:off x="8215340" y="2355559"/>
            <a:ext cx="410439" cy="27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1AE6F326-B47E-0E54-B74E-E86516A34BF8}"/>
              </a:ext>
            </a:extLst>
          </p:cNvPr>
          <p:cNvCxnSpPr>
            <a:cxnSpLocks/>
            <a:stCxn id="6" idx="3"/>
            <a:endCxn id="8" idx="1"/>
          </p:cNvCxnSpPr>
          <p:nvPr/>
        </p:nvCxnSpPr>
        <p:spPr>
          <a:xfrm flipV="1">
            <a:off x="3746249" y="1549639"/>
            <a:ext cx="577894" cy="372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4E7AD8C2-8114-B96E-1AC9-0111454A2CE7}"/>
              </a:ext>
            </a:extLst>
          </p:cNvPr>
          <p:cNvCxnSpPr>
            <a:cxnSpLocks/>
            <a:stCxn id="6" idx="3"/>
            <a:endCxn id="7" idx="1"/>
          </p:cNvCxnSpPr>
          <p:nvPr/>
        </p:nvCxnSpPr>
        <p:spPr>
          <a:xfrm>
            <a:off x="3746249" y="1921819"/>
            <a:ext cx="577894" cy="4328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25F88E15-7A2A-3F08-C95F-F1F6A4C9DEAE}"/>
              </a:ext>
            </a:extLst>
          </p:cNvPr>
          <p:cNvCxnSpPr>
            <a:cxnSpLocks/>
            <a:stCxn id="19" idx="3"/>
            <a:endCxn id="23" idx="1"/>
          </p:cNvCxnSpPr>
          <p:nvPr/>
        </p:nvCxnSpPr>
        <p:spPr>
          <a:xfrm flipV="1">
            <a:off x="1325449" y="3940369"/>
            <a:ext cx="34279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B99DF3C3-BCCD-32FC-3A7D-2D22B8451FA4}"/>
              </a:ext>
            </a:extLst>
          </p:cNvPr>
          <p:cNvCxnSpPr>
            <a:cxnSpLocks/>
            <a:stCxn id="23" idx="3"/>
            <a:endCxn id="18" idx="1"/>
          </p:cNvCxnSpPr>
          <p:nvPr/>
        </p:nvCxnSpPr>
        <p:spPr>
          <a:xfrm>
            <a:off x="6533089" y="3940369"/>
            <a:ext cx="3041988" cy="3623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ABA3BD2A-429C-A620-39AE-80EEC97C1317}"/>
              </a:ext>
            </a:extLst>
          </p:cNvPr>
          <p:cNvCxnSpPr>
            <a:cxnSpLocks/>
            <a:stCxn id="17" idx="3"/>
            <a:endCxn id="18" idx="1"/>
          </p:cNvCxnSpPr>
          <p:nvPr/>
        </p:nvCxnSpPr>
        <p:spPr>
          <a:xfrm flipV="1">
            <a:off x="8822357" y="4302684"/>
            <a:ext cx="752720" cy="4890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DD8ADCED-C66A-7BDE-2737-3DA7598270A8}"/>
              </a:ext>
            </a:extLst>
          </p:cNvPr>
          <p:cNvCxnSpPr>
            <a:stCxn id="5" idx="3"/>
            <a:endCxn id="6" idx="1"/>
          </p:cNvCxnSpPr>
          <p:nvPr/>
        </p:nvCxnSpPr>
        <p:spPr>
          <a:xfrm>
            <a:off x="1419971" y="1921819"/>
            <a:ext cx="74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3668DC90-8409-4A25-74FF-8BD855254D97}"/>
              </a:ext>
            </a:extLst>
          </p:cNvPr>
          <p:cNvCxnSpPr>
            <a:cxnSpLocks/>
            <a:stCxn id="2" idx="3"/>
            <a:endCxn id="15" idx="1"/>
          </p:cNvCxnSpPr>
          <p:nvPr/>
        </p:nvCxnSpPr>
        <p:spPr>
          <a:xfrm>
            <a:off x="1583533" y="4791735"/>
            <a:ext cx="1237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C6A290BF-A9EB-5744-710E-70A1A25EEDA2}"/>
              </a:ext>
            </a:extLst>
          </p:cNvPr>
          <p:cNvCxnSpPr>
            <a:cxnSpLocks/>
            <a:stCxn id="15" idx="3"/>
            <a:endCxn id="16" idx="1"/>
          </p:cNvCxnSpPr>
          <p:nvPr/>
        </p:nvCxnSpPr>
        <p:spPr>
          <a:xfrm>
            <a:off x="5115100" y="4791735"/>
            <a:ext cx="863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1785F5E3-2514-F0A1-84CB-6EA2545B78AA}"/>
              </a:ext>
            </a:extLst>
          </p:cNvPr>
          <p:cNvCxnSpPr>
            <a:cxnSpLocks/>
            <a:stCxn id="16" idx="3"/>
            <a:endCxn id="17" idx="1"/>
          </p:cNvCxnSpPr>
          <p:nvPr/>
        </p:nvCxnSpPr>
        <p:spPr>
          <a:xfrm>
            <a:off x="6860526" y="4791735"/>
            <a:ext cx="863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35B25EB7-EC45-3047-3722-6A1376469E3F}"/>
              </a:ext>
            </a:extLst>
          </p:cNvPr>
          <p:cNvSpPr txBox="1"/>
          <p:nvPr/>
        </p:nvSpPr>
        <p:spPr>
          <a:xfrm>
            <a:off x="8366333" y="3102123"/>
            <a:ext cx="1107996"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池化管理</a:t>
            </a:r>
          </a:p>
        </p:txBody>
      </p:sp>
      <p:cxnSp>
        <p:nvCxnSpPr>
          <p:cNvPr id="98" name="直线箭头连接符 97">
            <a:extLst>
              <a:ext uri="{FF2B5EF4-FFF2-40B4-BE49-F238E27FC236}">
                <a16:creationId xmlns:a16="http://schemas.microsoft.com/office/drawing/2014/main" id="{2C11DECA-321E-8625-5543-4D04B3AA09F4}"/>
              </a:ext>
            </a:extLst>
          </p:cNvPr>
          <p:cNvCxnSpPr>
            <a:cxnSpLocks/>
            <a:stCxn id="11" idx="2"/>
            <a:endCxn id="95" idx="0"/>
          </p:cNvCxnSpPr>
          <p:nvPr/>
        </p:nvCxnSpPr>
        <p:spPr>
          <a:xfrm>
            <a:off x="7168419" y="2540225"/>
            <a:ext cx="1751912" cy="56189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C5BC1B4A-C45F-1752-9939-217ED834CE75}"/>
              </a:ext>
            </a:extLst>
          </p:cNvPr>
          <p:cNvCxnSpPr>
            <a:cxnSpLocks/>
            <a:stCxn id="9" idx="2"/>
            <a:endCxn id="95" idx="0"/>
          </p:cNvCxnSpPr>
          <p:nvPr/>
        </p:nvCxnSpPr>
        <p:spPr>
          <a:xfrm>
            <a:off x="7168421" y="2033998"/>
            <a:ext cx="1751910" cy="106812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734A3186-AA09-F63C-A827-EDDCAB497E56}"/>
              </a:ext>
            </a:extLst>
          </p:cNvPr>
          <p:cNvCxnSpPr>
            <a:cxnSpLocks/>
            <a:stCxn id="10" idx="2"/>
            <a:endCxn id="95" idx="0"/>
          </p:cNvCxnSpPr>
          <p:nvPr/>
        </p:nvCxnSpPr>
        <p:spPr>
          <a:xfrm>
            <a:off x="7168419" y="1353065"/>
            <a:ext cx="1751912" cy="174905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FCE9D138-4259-749F-BE40-1A4EB1E7C608}"/>
              </a:ext>
            </a:extLst>
          </p:cNvPr>
          <p:cNvCxnSpPr>
            <a:cxnSpLocks/>
            <a:stCxn id="17" idx="0"/>
            <a:endCxn id="95" idx="2"/>
          </p:cNvCxnSpPr>
          <p:nvPr/>
        </p:nvCxnSpPr>
        <p:spPr>
          <a:xfrm flipV="1">
            <a:off x="8273168" y="3471455"/>
            <a:ext cx="647163" cy="113561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5C5CE51-D020-B4E9-1E79-A935A848BB79}"/>
              </a:ext>
            </a:extLst>
          </p:cNvPr>
          <p:cNvSpPr txBox="1"/>
          <p:nvPr/>
        </p:nvSpPr>
        <p:spPr>
          <a:xfrm>
            <a:off x="10485690" y="5017232"/>
            <a:ext cx="697627" cy="707886"/>
          </a:xfrm>
          <a:prstGeom prst="rect">
            <a:avLst/>
          </a:prstGeom>
          <a:noFill/>
        </p:spPr>
        <p:txBody>
          <a:bodyPr wrap="none" rtlCol="0">
            <a:spAutoFit/>
          </a:bodyPr>
          <a:lstStyle/>
          <a:p>
            <a:r>
              <a:rPr kumimoji="1" lang="zh-CN" altLang="en-US" sz="4000" dirty="0"/>
              <a:t>？</a:t>
            </a:r>
          </a:p>
        </p:txBody>
      </p:sp>
      <p:sp>
        <p:nvSpPr>
          <p:cNvPr id="114" name="文本框 113">
            <a:extLst>
              <a:ext uri="{FF2B5EF4-FFF2-40B4-BE49-F238E27FC236}">
                <a16:creationId xmlns:a16="http://schemas.microsoft.com/office/drawing/2014/main" id="{842061F3-53FC-7ABB-3428-4638F8859E67}"/>
              </a:ext>
            </a:extLst>
          </p:cNvPr>
          <p:cNvSpPr txBox="1"/>
          <p:nvPr/>
        </p:nvSpPr>
        <p:spPr>
          <a:xfrm>
            <a:off x="9733774" y="5725118"/>
            <a:ext cx="2479839" cy="369332"/>
          </a:xfrm>
          <a:prstGeom prst="rect">
            <a:avLst/>
          </a:prstGeom>
          <a:noFill/>
        </p:spPr>
        <p:txBody>
          <a:bodyPr wrap="square">
            <a:spAutoFit/>
          </a:bodyPr>
          <a:lstStyle/>
          <a:p>
            <a:r>
              <a:rPr kumimoji="1" lang="en-US" altLang="zh-CN" dirty="0"/>
              <a:t>Pod/ECS/MySQL</a:t>
            </a:r>
            <a:endParaRPr lang="zh-CN" altLang="en-US" dirty="0"/>
          </a:p>
        </p:txBody>
      </p:sp>
      <p:sp>
        <p:nvSpPr>
          <p:cNvPr id="115" name="下箭头 114">
            <a:extLst>
              <a:ext uri="{FF2B5EF4-FFF2-40B4-BE49-F238E27FC236}">
                <a16:creationId xmlns:a16="http://schemas.microsoft.com/office/drawing/2014/main" id="{D2903DFC-5509-27CE-7DB4-659990BDB8CC}"/>
              </a:ext>
            </a:extLst>
          </p:cNvPr>
          <p:cNvSpPr/>
          <p:nvPr/>
        </p:nvSpPr>
        <p:spPr>
          <a:xfrm>
            <a:off x="10562436" y="4613159"/>
            <a:ext cx="348813"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C303D9AE-39B9-BD9F-1686-34995BA03B09}"/>
              </a:ext>
            </a:extLst>
          </p:cNvPr>
          <p:cNvSpPr txBox="1"/>
          <p:nvPr/>
        </p:nvSpPr>
        <p:spPr>
          <a:xfrm>
            <a:off x="376952" y="5017232"/>
            <a:ext cx="1313180" cy="261610"/>
          </a:xfrm>
          <a:prstGeom prst="rect">
            <a:avLst/>
          </a:prstGeom>
          <a:noFill/>
        </p:spPr>
        <p:txBody>
          <a:bodyPr wrap="none" rtlCol="0">
            <a:spAutoFit/>
          </a:bodyPr>
          <a:lstStyle/>
          <a:p>
            <a:r>
              <a:rPr kumimoji="1" lang="zh-CN" altLang="en-US" sz="1100" dirty="0">
                <a:latin typeface="Microsoft YaHei" panose="020B0503020204020204" pitchFamily="34" charset="-122"/>
                <a:ea typeface="Microsoft YaHei" panose="020B0503020204020204" pitchFamily="34" charset="-122"/>
              </a:rPr>
              <a:t>监控在连接建立后</a:t>
            </a:r>
          </a:p>
        </p:txBody>
      </p:sp>
      <p:sp>
        <p:nvSpPr>
          <p:cNvPr id="118" name="文本框 117">
            <a:extLst>
              <a:ext uri="{FF2B5EF4-FFF2-40B4-BE49-F238E27FC236}">
                <a16:creationId xmlns:a16="http://schemas.microsoft.com/office/drawing/2014/main" id="{8611CD42-3DF8-3ED9-9823-9A1E8F4F38E5}"/>
              </a:ext>
            </a:extLst>
          </p:cNvPr>
          <p:cNvSpPr txBox="1"/>
          <p:nvPr/>
        </p:nvSpPr>
        <p:spPr>
          <a:xfrm>
            <a:off x="10737310" y="1522768"/>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优先级</a:t>
            </a:r>
          </a:p>
        </p:txBody>
      </p:sp>
      <p:sp>
        <p:nvSpPr>
          <p:cNvPr id="120" name="下箭头 119">
            <a:extLst>
              <a:ext uri="{FF2B5EF4-FFF2-40B4-BE49-F238E27FC236}">
                <a16:creationId xmlns:a16="http://schemas.microsoft.com/office/drawing/2014/main" id="{9BDBF806-476D-5C62-871D-638DF4A2E777}"/>
              </a:ext>
            </a:extLst>
          </p:cNvPr>
          <p:cNvSpPr/>
          <p:nvPr/>
        </p:nvSpPr>
        <p:spPr>
          <a:xfrm rot="10800000">
            <a:off x="10414800" y="1048128"/>
            <a:ext cx="212957" cy="123307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4E9F399-5358-23DF-109B-57936D5E3DA1}"/>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14634133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en-US" altLang="zh-CN" sz="2000" b="1" dirty="0" err="1">
                <a:solidFill>
                  <a:srgbClr val="FE6700"/>
                </a:solidFill>
                <a:latin typeface="微软雅黑" panose="020B0503020204020204" pitchFamily="34" charset="-122"/>
                <a:ea typeface="微软雅黑" panose="020B0503020204020204" pitchFamily="34" charset="-122"/>
                <a:sym typeface="Impact" panose="020B0806030902050204" pitchFamily="34" charset="0"/>
              </a:rPr>
              <a:t>eBPF</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的数据如何关联</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Meta</a:t>
            </a:r>
            <a:endPar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2" name="文本框 1">
            <a:extLst>
              <a:ext uri="{FF2B5EF4-FFF2-40B4-BE49-F238E27FC236}">
                <a16:creationId xmlns:a16="http://schemas.microsoft.com/office/drawing/2014/main" id="{B1110B22-314D-B3FE-920F-7D90788D8A04}"/>
              </a:ext>
            </a:extLst>
          </p:cNvPr>
          <p:cNvSpPr txBox="1"/>
          <p:nvPr/>
        </p:nvSpPr>
        <p:spPr>
          <a:xfrm>
            <a:off x="483552" y="4607069"/>
            <a:ext cx="1099981" cy="369332"/>
          </a:xfrm>
          <a:prstGeom prst="rect">
            <a:avLst/>
          </a:prstGeom>
          <a:noFill/>
          <a:ln>
            <a:solidFill>
              <a:schemeClr val="tx1"/>
            </a:solidFill>
          </a:ln>
        </p:spPr>
        <p:txBody>
          <a:bodyPr wrap="none" rtlCol="0">
            <a:spAutoFit/>
          </a:bodyPr>
          <a:lstStyle/>
          <a:p>
            <a:r>
              <a:rPr kumimoji="1" lang="en-US" altLang="zh-CN" dirty="0"/>
              <a:t>PID&amp;FD</a:t>
            </a:r>
            <a:endParaRPr kumimoji="1" lang="zh-CN" altLang="en-US" dirty="0"/>
          </a:p>
        </p:txBody>
      </p:sp>
      <p:sp>
        <p:nvSpPr>
          <p:cNvPr id="5" name="文本框 4">
            <a:extLst>
              <a:ext uri="{FF2B5EF4-FFF2-40B4-BE49-F238E27FC236}">
                <a16:creationId xmlns:a16="http://schemas.microsoft.com/office/drawing/2014/main" id="{E2BB29D1-5139-5FF9-A982-257705BDF3CA}"/>
              </a:ext>
            </a:extLst>
          </p:cNvPr>
          <p:cNvSpPr txBox="1"/>
          <p:nvPr/>
        </p:nvSpPr>
        <p:spPr>
          <a:xfrm>
            <a:off x="810509" y="1737153"/>
            <a:ext cx="609462" cy="369332"/>
          </a:xfrm>
          <a:prstGeom prst="rect">
            <a:avLst/>
          </a:prstGeom>
          <a:noFill/>
          <a:ln>
            <a:solidFill>
              <a:schemeClr val="tx1"/>
            </a:solidFill>
          </a:ln>
        </p:spPr>
        <p:txBody>
          <a:bodyPr wrap="none" rtlCol="0">
            <a:spAutoFit/>
          </a:bodyPr>
          <a:lstStyle/>
          <a:p>
            <a:r>
              <a:rPr kumimoji="1" lang="en-US" altLang="zh-CN" dirty="0"/>
              <a:t>PID</a:t>
            </a:r>
            <a:endParaRPr kumimoji="1" lang="zh-CN" altLang="en-US" dirty="0"/>
          </a:p>
        </p:txBody>
      </p:sp>
      <p:sp>
        <p:nvSpPr>
          <p:cNvPr id="6" name="文本框 5">
            <a:extLst>
              <a:ext uri="{FF2B5EF4-FFF2-40B4-BE49-F238E27FC236}">
                <a16:creationId xmlns:a16="http://schemas.microsoft.com/office/drawing/2014/main" id="{F4A8E7B1-62E6-A486-1238-E5592CE1AB50}"/>
              </a:ext>
            </a:extLst>
          </p:cNvPr>
          <p:cNvSpPr txBox="1"/>
          <p:nvPr/>
        </p:nvSpPr>
        <p:spPr>
          <a:xfrm>
            <a:off x="2162161" y="1737153"/>
            <a:ext cx="1584088" cy="369332"/>
          </a:xfrm>
          <a:prstGeom prst="rect">
            <a:avLst/>
          </a:prstGeom>
          <a:noFill/>
          <a:ln>
            <a:solidFill>
              <a:schemeClr val="tx1"/>
            </a:solidFill>
          </a:ln>
        </p:spPr>
        <p:txBody>
          <a:bodyPr wrap="none" rtlCol="0">
            <a:spAutoFit/>
          </a:bodyPr>
          <a:lstStyle/>
          <a:p>
            <a:r>
              <a:rPr kumimoji="1" lang="en-US" altLang="zh-CN" dirty="0"/>
              <a:t>/proc/${PID}</a:t>
            </a:r>
            <a:endParaRPr kumimoji="1" lang="zh-CN" altLang="en-US" dirty="0"/>
          </a:p>
        </p:txBody>
      </p:sp>
      <p:sp>
        <p:nvSpPr>
          <p:cNvPr id="7" name="文本框 6">
            <a:extLst>
              <a:ext uri="{FF2B5EF4-FFF2-40B4-BE49-F238E27FC236}">
                <a16:creationId xmlns:a16="http://schemas.microsoft.com/office/drawing/2014/main" id="{986CE59A-EC4D-9E31-9006-3C45B8BF878D}"/>
              </a:ext>
            </a:extLst>
          </p:cNvPr>
          <p:cNvSpPr txBox="1"/>
          <p:nvPr/>
        </p:nvSpPr>
        <p:spPr>
          <a:xfrm>
            <a:off x="4324143" y="2170010"/>
            <a:ext cx="1136850" cy="369332"/>
          </a:xfrm>
          <a:prstGeom prst="rect">
            <a:avLst/>
          </a:prstGeom>
          <a:noFill/>
          <a:ln>
            <a:solidFill>
              <a:schemeClr val="tx1"/>
            </a:solidFill>
          </a:ln>
        </p:spPr>
        <p:txBody>
          <a:bodyPr wrap="none" rtlCol="0">
            <a:spAutoFit/>
          </a:bodyPr>
          <a:lstStyle/>
          <a:p>
            <a:pPr algn="ctr"/>
            <a:r>
              <a:rPr kumimoji="1" lang="en-US" altLang="zh-CN" dirty="0" err="1"/>
              <a:t>cmdline</a:t>
            </a:r>
            <a:endParaRPr kumimoji="1" lang="zh-CN" altLang="en-US" dirty="0"/>
          </a:p>
        </p:txBody>
      </p:sp>
      <p:sp>
        <p:nvSpPr>
          <p:cNvPr id="8" name="文本框 7">
            <a:extLst>
              <a:ext uri="{FF2B5EF4-FFF2-40B4-BE49-F238E27FC236}">
                <a16:creationId xmlns:a16="http://schemas.microsoft.com/office/drawing/2014/main" id="{68234A15-A449-7F1A-0541-766582E63235}"/>
              </a:ext>
            </a:extLst>
          </p:cNvPr>
          <p:cNvSpPr txBox="1"/>
          <p:nvPr/>
        </p:nvSpPr>
        <p:spPr>
          <a:xfrm>
            <a:off x="4324143" y="1364973"/>
            <a:ext cx="1136850" cy="369332"/>
          </a:xfrm>
          <a:prstGeom prst="rect">
            <a:avLst/>
          </a:prstGeom>
          <a:noFill/>
          <a:ln>
            <a:solidFill>
              <a:schemeClr val="tx1"/>
            </a:solidFill>
          </a:ln>
        </p:spPr>
        <p:txBody>
          <a:bodyPr wrap="square" rtlCol="0">
            <a:spAutoFit/>
          </a:bodyPr>
          <a:lstStyle/>
          <a:p>
            <a:pPr algn="ctr"/>
            <a:r>
              <a:rPr kumimoji="1" lang="en-US" altLang="zh-CN" dirty="0" err="1"/>
              <a:t>cgroup</a:t>
            </a:r>
            <a:endParaRPr kumimoji="1" lang="zh-CN" altLang="en-US" dirty="0"/>
          </a:p>
        </p:txBody>
      </p:sp>
      <p:sp>
        <p:nvSpPr>
          <p:cNvPr id="9" name="文本框 8">
            <a:extLst>
              <a:ext uri="{FF2B5EF4-FFF2-40B4-BE49-F238E27FC236}">
                <a16:creationId xmlns:a16="http://schemas.microsoft.com/office/drawing/2014/main" id="{D198FCB9-EBD5-1E1D-44F0-C9C50A76DA3F}"/>
              </a:ext>
            </a:extLst>
          </p:cNvPr>
          <p:cNvSpPr txBox="1"/>
          <p:nvPr/>
        </p:nvSpPr>
        <p:spPr>
          <a:xfrm>
            <a:off x="6121499" y="1664666"/>
            <a:ext cx="2093843" cy="369332"/>
          </a:xfrm>
          <a:prstGeom prst="rect">
            <a:avLst/>
          </a:prstGeom>
          <a:noFill/>
          <a:ln w="19050">
            <a:solidFill>
              <a:srgbClr val="F17E27"/>
            </a:solidFill>
            <a:prstDash val="sysDash"/>
          </a:ln>
        </p:spPr>
        <p:txBody>
          <a:bodyPr wrap="none" rtlCol="0">
            <a:spAutoFit/>
          </a:bodyPr>
          <a:lstStyle/>
          <a:p>
            <a:pPr algn="ctr"/>
            <a:r>
              <a:rPr kumimoji="1" lang="en-US" altLang="zh-CN" dirty="0"/>
              <a:t>Container</a:t>
            </a:r>
            <a:r>
              <a:rPr kumimoji="1" lang="zh-CN" altLang="en-US" dirty="0"/>
              <a:t> </a:t>
            </a:r>
            <a:r>
              <a:rPr kumimoji="1" lang="en-US" altLang="zh-CN" dirty="0"/>
              <a:t>Metas</a:t>
            </a:r>
            <a:endParaRPr kumimoji="1" lang="zh-CN" altLang="en-US" dirty="0"/>
          </a:p>
        </p:txBody>
      </p:sp>
      <p:sp>
        <p:nvSpPr>
          <p:cNvPr id="10" name="文本框 9">
            <a:extLst>
              <a:ext uri="{FF2B5EF4-FFF2-40B4-BE49-F238E27FC236}">
                <a16:creationId xmlns:a16="http://schemas.microsoft.com/office/drawing/2014/main" id="{9B272E48-6415-AF67-C72F-3A015D2BC5E0}"/>
              </a:ext>
            </a:extLst>
          </p:cNvPr>
          <p:cNvSpPr txBox="1"/>
          <p:nvPr/>
        </p:nvSpPr>
        <p:spPr>
          <a:xfrm>
            <a:off x="6121498" y="983733"/>
            <a:ext cx="2093841" cy="369332"/>
          </a:xfrm>
          <a:prstGeom prst="rect">
            <a:avLst/>
          </a:prstGeom>
          <a:noFill/>
          <a:ln w="19050">
            <a:solidFill>
              <a:srgbClr val="F17E27"/>
            </a:solidFill>
            <a:prstDash val="sysDash"/>
          </a:ln>
        </p:spPr>
        <p:txBody>
          <a:bodyPr wrap="square" rtlCol="0">
            <a:spAutoFit/>
          </a:bodyPr>
          <a:lstStyle/>
          <a:p>
            <a:pPr algn="ctr"/>
            <a:r>
              <a:rPr kumimoji="1" lang="en-US" altLang="zh-CN" dirty="0"/>
              <a:t>K8s</a:t>
            </a:r>
            <a:r>
              <a:rPr kumimoji="1" lang="zh-CN" altLang="en-US" dirty="0"/>
              <a:t> </a:t>
            </a:r>
            <a:r>
              <a:rPr kumimoji="1" lang="en-US" altLang="zh-CN" dirty="0"/>
              <a:t>Metas</a:t>
            </a:r>
            <a:endParaRPr kumimoji="1" lang="zh-CN" altLang="en-US" dirty="0"/>
          </a:p>
        </p:txBody>
      </p:sp>
      <p:sp>
        <p:nvSpPr>
          <p:cNvPr id="11" name="文本框 10">
            <a:extLst>
              <a:ext uri="{FF2B5EF4-FFF2-40B4-BE49-F238E27FC236}">
                <a16:creationId xmlns:a16="http://schemas.microsoft.com/office/drawing/2014/main" id="{ADE721A2-C098-5451-E2A4-09744EF1ABB0}"/>
              </a:ext>
            </a:extLst>
          </p:cNvPr>
          <p:cNvSpPr txBox="1"/>
          <p:nvPr/>
        </p:nvSpPr>
        <p:spPr>
          <a:xfrm>
            <a:off x="6121498" y="2170893"/>
            <a:ext cx="2093842" cy="369332"/>
          </a:xfrm>
          <a:prstGeom prst="rect">
            <a:avLst/>
          </a:prstGeom>
          <a:noFill/>
          <a:ln w="19050">
            <a:solidFill>
              <a:srgbClr val="F17E27"/>
            </a:solidFill>
            <a:prstDash val="sysDash"/>
          </a:ln>
        </p:spPr>
        <p:txBody>
          <a:bodyPr wrap="square" rtlCol="0">
            <a:spAutoFit/>
          </a:bodyPr>
          <a:lstStyle/>
          <a:p>
            <a:pPr algn="ctr"/>
            <a:r>
              <a:rPr kumimoji="1" lang="en-US" altLang="zh-CN" dirty="0"/>
              <a:t>Process</a:t>
            </a:r>
            <a:r>
              <a:rPr kumimoji="1" lang="zh-CN" altLang="en-US" dirty="0"/>
              <a:t> </a:t>
            </a:r>
            <a:r>
              <a:rPr kumimoji="1" lang="en-US" altLang="zh-CN" dirty="0"/>
              <a:t>Metas</a:t>
            </a:r>
            <a:endParaRPr kumimoji="1" lang="zh-CN" altLang="en-US" dirty="0"/>
          </a:p>
        </p:txBody>
      </p:sp>
      <p:sp>
        <p:nvSpPr>
          <p:cNvPr id="3" name="文本框 2">
            <a:extLst>
              <a:ext uri="{FF2B5EF4-FFF2-40B4-BE49-F238E27FC236}">
                <a16:creationId xmlns:a16="http://schemas.microsoft.com/office/drawing/2014/main" id="{8AFE3DBB-7D1C-3B5D-3610-006FB7FAAE4E}"/>
              </a:ext>
            </a:extLst>
          </p:cNvPr>
          <p:cNvSpPr txBox="1"/>
          <p:nvPr/>
        </p:nvSpPr>
        <p:spPr>
          <a:xfrm>
            <a:off x="8625779" y="2219799"/>
            <a:ext cx="1332416" cy="276999"/>
          </a:xfrm>
          <a:prstGeom prst="rect">
            <a:avLst/>
          </a:prstGeom>
          <a:noFill/>
          <a:ln>
            <a:solidFill>
              <a:srgbClr val="F17E27"/>
            </a:solidFill>
          </a:ln>
        </p:spPr>
        <p:txBody>
          <a:bodyPr wrap="none" rtlCol="0">
            <a:spAutoFit/>
          </a:bodyPr>
          <a:lstStyle/>
          <a:p>
            <a:r>
              <a:rPr kumimoji="1" lang="en-US" altLang="zh-CN" sz="1200" dirty="0" err="1">
                <a:solidFill>
                  <a:srgbClr val="F17E27"/>
                </a:solidFill>
              </a:rPr>
              <a:t>Cmd</a:t>
            </a:r>
            <a:r>
              <a:rPr kumimoji="1" lang="zh-CN" altLang="en-US" sz="1200" dirty="0">
                <a:solidFill>
                  <a:srgbClr val="F17E27"/>
                </a:solidFill>
              </a:rPr>
              <a:t> </a:t>
            </a:r>
            <a:r>
              <a:rPr kumimoji="1" lang="en-US" altLang="zh-CN" sz="1200" dirty="0">
                <a:solidFill>
                  <a:srgbClr val="F17E27"/>
                </a:solidFill>
              </a:rPr>
              <a:t>&amp;</a:t>
            </a:r>
            <a:r>
              <a:rPr kumimoji="1" lang="zh-CN" altLang="en-US" sz="1200" dirty="0">
                <a:solidFill>
                  <a:srgbClr val="F17E27"/>
                </a:solidFill>
              </a:rPr>
              <a:t> </a:t>
            </a:r>
            <a:r>
              <a:rPr kumimoji="1" lang="en-US" altLang="zh-CN" sz="1200" dirty="0">
                <a:solidFill>
                  <a:srgbClr val="F17E27"/>
                </a:solidFill>
              </a:rPr>
              <a:t>params</a:t>
            </a:r>
            <a:endParaRPr kumimoji="1" lang="zh-CN" altLang="en-US" sz="1200" dirty="0">
              <a:solidFill>
                <a:srgbClr val="F17E27"/>
              </a:solidFill>
            </a:endParaRPr>
          </a:p>
        </p:txBody>
      </p:sp>
      <p:sp>
        <p:nvSpPr>
          <p:cNvPr id="13" name="文本框 12">
            <a:extLst>
              <a:ext uri="{FF2B5EF4-FFF2-40B4-BE49-F238E27FC236}">
                <a16:creationId xmlns:a16="http://schemas.microsoft.com/office/drawing/2014/main" id="{4EB69E65-3120-4021-DFE3-5E0C1A550E8E}"/>
              </a:ext>
            </a:extLst>
          </p:cNvPr>
          <p:cNvSpPr txBox="1"/>
          <p:nvPr/>
        </p:nvSpPr>
        <p:spPr>
          <a:xfrm>
            <a:off x="8625778" y="1619635"/>
            <a:ext cx="1332414" cy="461665"/>
          </a:xfrm>
          <a:prstGeom prst="rect">
            <a:avLst/>
          </a:prstGeom>
          <a:noFill/>
          <a:ln>
            <a:solidFill>
              <a:srgbClr val="F17E27"/>
            </a:solidFill>
          </a:ln>
        </p:spPr>
        <p:txBody>
          <a:bodyPr wrap="square" rtlCol="0">
            <a:spAutoFit/>
          </a:bodyPr>
          <a:lstStyle/>
          <a:p>
            <a:r>
              <a:rPr kumimoji="1" lang="en-US" altLang="zh-CN" sz="1200" dirty="0">
                <a:solidFill>
                  <a:srgbClr val="F17E27"/>
                </a:solidFill>
              </a:rPr>
              <a:t>Container</a:t>
            </a:r>
          </a:p>
          <a:p>
            <a:r>
              <a:rPr kumimoji="1" lang="en-US" altLang="zh-CN" sz="1200" dirty="0">
                <a:solidFill>
                  <a:srgbClr val="F17E27"/>
                </a:solidFill>
              </a:rPr>
              <a:t>Image</a:t>
            </a:r>
            <a:endParaRPr kumimoji="1" lang="zh-CN" altLang="en-US" sz="1200" dirty="0">
              <a:solidFill>
                <a:srgbClr val="F17E27"/>
              </a:solidFill>
            </a:endParaRPr>
          </a:p>
        </p:txBody>
      </p:sp>
      <p:sp>
        <p:nvSpPr>
          <p:cNvPr id="14" name="文本框 13">
            <a:extLst>
              <a:ext uri="{FF2B5EF4-FFF2-40B4-BE49-F238E27FC236}">
                <a16:creationId xmlns:a16="http://schemas.microsoft.com/office/drawing/2014/main" id="{CEAA4582-62D3-3D28-8511-710A7F1DF873}"/>
              </a:ext>
            </a:extLst>
          </p:cNvPr>
          <p:cNvSpPr txBox="1"/>
          <p:nvPr/>
        </p:nvSpPr>
        <p:spPr>
          <a:xfrm>
            <a:off x="8625777" y="845234"/>
            <a:ext cx="1332415" cy="646331"/>
          </a:xfrm>
          <a:prstGeom prst="rect">
            <a:avLst/>
          </a:prstGeom>
          <a:noFill/>
          <a:ln>
            <a:solidFill>
              <a:srgbClr val="F17E27"/>
            </a:solidFill>
          </a:ln>
        </p:spPr>
        <p:txBody>
          <a:bodyPr wrap="square" rtlCol="0">
            <a:spAutoFit/>
          </a:bodyPr>
          <a:lstStyle/>
          <a:p>
            <a:r>
              <a:rPr kumimoji="1" lang="en-US" altLang="zh-CN" sz="1200" dirty="0" err="1">
                <a:solidFill>
                  <a:srgbClr val="F17E27"/>
                </a:solidFill>
              </a:rPr>
              <a:t>Namespcae</a:t>
            </a:r>
            <a:endParaRPr kumimoji="1" lang="en-US" altLang="zh-CN" sz="1200" dirty="0">
              <a:solidFill>
                <a:srgbClr val="F17E27"/>
              </a:solidFill>
            </a:endParaRPr>
          </a:p>
          <a:p>
            <a:r>
              <a:rPr kumimoji="1" lang="en-US" altLang="zh-CN" sz="1200" dirty="0">
                <a:solidFill>
                  <a:srgbClr val="F17E27"/>
                </a:solidFill>
              </a:rPr>
              <a:t>Pod</a:t>
            </a:r>
          </a:p>
          <a:p>
            <a:r>
              <a:rPr kumimoji="1" lang="en-US" altLang="zh-CN" sz="1200" dirty="0">
                <a:solidFill>
                  <a:srgbClr val="F17E27"/>
                </a:solidFill>
              </a:rPr>
              <a:t>Workload</a:t>
            </a:r>
            <a:endParaRPr kumimoji="1" lang="zh-CN" altLang="en-US" sz="1200" dirty="0">
              <a:solidFill>
                <a:srgbClr val="F17E27"/>
              </a:solidFill>
            </a:endParaRPr>
          </a:p>
        </p:txBody>
      </p:sp>
      <p:sp>
        <p:nvSpPr>
          <p:cNvPr id="15" name="文本框 14">
            <a:extLst>
              <a:ext uri="{FF2B5EF4-FFF2-40B4-BE49-F238E27FC236}">
                <a16:creationId xmlns:a16="http://schemas.microsoft.com/office/drawing/2014/main" id="{7C9898E4-273D-CE66-E7CC-576E9A1EF8BA}"/>
              </a:ext>
            </a:extLst>
          </p:cNvPr>
          <p:cNvSpPr txBox="1"/>
          <p:nvPr/>
        </p:nvSpPr>
        <p:spPr>
          <a:xfrm>
            <a:off x="2820882" y="4607069"/>
            <a:ext cx="2294218" cy="369332"/>
          </a:xfrm>
          <a:prstGeom prst="rect">
            <a:avLst/>
          </a:prstGeom>
          <a:noFill/>
          <a:ln>
            <a:solidFill>
              <a:schemeClr val="tx1"/>
            </a:solidFill>
          </a:ln>
        </p:spPr>
        <p:txBody>
          <a:bodyPr wrap="none" rtlCol="0">
            <a:spAutoFit/>
          </a:bodyPr>
          <a:lstStyle/>
          <a:p>
            <a:r>
              <a:rPr kumimoji="1" lang="en-US" altLang="zh-CN" dirty="0"/>
              <a:t>/proc/${PID}/${FD}</a:t>
            </a:r>
            <a:endParaRPr kumimoji="1" lang="zh-CN" altLang="en-US" dirty="0"/>
          </a:p>
        </p:txBody>
      </p:sp>
      <p:sp>
        <p:nvSpPr>
          <p:cNvPr id="16" name="文本框 15">
            <a:extLst>
              <a:ext uri="{FF2B5EF4-FFF2-40B4-BE49-F238E27FC236}">
                <a16:creationId xmlns:a16="http://schemas.microsoft.com/office/drawing/2014/main" id="{D83921BB-0D28-87A7-CFD3-CA4B1D8DFB54}"/>
              </a:ext>
            </a:extLst>
          </p:cNvPr>
          <p:cNvSpPr txBox="1"/>
          <p:nvPr/>
        </p:nvSpPr>
        <p:spPr>
          <a:xfrm>
            <a:off x="5978553" y="4607069"/>
            <a:ext cx="881973" cy="369332"/>
          </a:xfrm>
          <a:prstGeom prst="rect">
            <a:avLst/>
          </a:prstGeom>
          <a:noFill/>
          <a:ln>
            <a:solidFill>
              <a:schemeClr val="tx1"/>
            </a:solidFill>
          </a:ln>
        </p:spPr>
        <p:txBody>
          <a:bodyPr wrap="none" rtlCol="0">
            <a:spAutoFit/>
          </a:bodyPr>
          <a:lstStyle/>
          <a:p>
            <a:r>
              <a:rPr kumimoji="1" lang="en-US" altLang="zh-CN" dirty="0" err="1"/>
              <a:t>INode</a:t>
            </a:r>
            <a:endParaRPr kumimoji="1" lang="zh-CN" altLang="en-US" dirty="0"/>
          </a:p>
        </p:txBody>
      </p:sp>
      <p:sp>
        <p:nvSpPr>
          <p:cNvPr id="17" name="文本框 16">
            <a:extLst>
              <a:ext uri="{FF2B5EF4-FFF2-40B4-BE49-F238E27FC236}">
                <a16:creationId xmlns:a16="http://schemas.microsoft.com/office/drawing/2014/main" id="{ADA2D10E-66EC-D145-3E6C-A31F2832678A}"/>
              </a:ext>
            </a:extLst>
          </p:cNvPr>
          <p:cNvSpPr txBox="1"/>
          <p:nvPr/>
        </p:nvSpPr>
        <p:spPr>
          <a:xfrm>
            <a:off x="7723979" y="4607069"/>
            <a:ext cx="1098378" cy="369332"/>
          </a:xfrm>
          <a:prstGeom prst="rect">
            <a:avLst/>
          </a:prstGeom>
          <a:noFill/>
          <a:ln w="19050">
            <a:solidFill>
              <a:schemeClr val="tx1"/>
            </a:solidFill>
            <a:prstDash val="sysDash"/>
          </a:ln>
        </p:spPr>
        <p:txBody>
          <a:bodyPr wrap="none" rtlCol="0">
            <a:spAutoFit/>
          </a:bodyPr>
          <a:lstStyle/>
          <a:p>
            <a:r>
              <a:rPr kumimoji="1" lang="en-US" altLang="zh-CN" dirty="0" err="1"/>
              <a:t>NetLink</a:t>
            </a:r>
            <a:endParaRPr kumimoji="1" lang="zh-CN" altLang="en-US" dirty="0"/>
          </a:p>
        </p:txBody>
      </p:sp>
      <p:sp>
        <p:nvSpPr>
          <p:cNvPr id="18" name="文本框 17">
            <a:extLst>
              <a:ext uri="{FF2B5EF4-FFF2-40B4-BE49-F238E27FC236}">
                <a16:creationId xmlns:a16="http://schemas.microsoft.com/office/drawing/2014/main" id="{3667F8EC-E95E-A7F4-E1C5-FDC3A290213D}"/>
              </a:ext>
            </a:extLst>
          </p:cNvPr>
          <p:cNvSpPr txBox="1"/>
          <p:nvPr/>
        </p:nvSpPr>
        <p:spPr>
          <a:xfrm>
            <a:off x="9575077" y="4118018"/>
            <a:ext cx="2109873" cy="369332"/>
          </a:xfrm>
          <a:prstGeom prst="rect">
            <a:avLst/>
          </a:prstGeom>
          <a:noFill/>
          <a:ln>
            <a:solidFill>
              <a:schemeClr val="tx1"/>
            </a:solidFill>
          </a:ln>
        </p:spPr>
        <p:txBody>
          <a:bodyPr wrap="none" rtlCol="0">
            <a:spAutoFit/>
          </a:bodyPr>
          <a:lstStyle/>
          <a:p>
            <a:r>
              <a:rPr kumimoji="1" lang="en-US" altLang="zh-CN" dirty="0">
                <a:solidFill>
                  <a:srgbClr val="F17E27"/>
                </a:solidFill>
              </a:rPr>
              <a:t>Remote</a:t>
            </a:r>
            <a:r>
              <a:rPr kumimoji="1" lang="zh-CN" altLang="en-US" dirty="0">
                <a:solidFill>
                  <a:srgbClr val="F17E27"/>
                </a:solidFill>
              </a:rPr>
              <a:t> </a:t>
            </a:r>
            <a:r>
              <a:rPr kumimoji="1" lang="en-US" altLang="zh-CN" dirty="0">
                <a:solidFill>
                  <a:srgbClr val="F17E27"/>
                </a:solidFill>
              </a:rPr>
              <a:t>Address</a:t>
            </a:r>
            <a:endParaRPr kumimoji="1" lang="zh-CN" altLang="en-US" dirty="0">
              <a:solidFill>
                <a:srgbClr val="F17E27"/>
              </a:solidFill>
            </a:endParaRPr>
          </a:p>
        </p:txBody>
      </p:sp>
      <p:sp>
        <p:nvSpPr>
          <p:cNvPr id="19" name="文本框 18">
            <a:extLst>
              <a:ext uri="{FF2B5EF4-FFF2-40B4-BE49-F238E27FC236}">
                <a16:creationId xmlns:a16="http://schemas.microsoft.com/office/drawing/2014/main" id="{538DEF90-C44A-9D2F-B9B7-FCFE4BC0FD16}"/>
              </a:ext>
            </a:extLst>
          </p:cNvPr>
          <p:cNvSpPr txBox="1"/>
          <p:nvPr/>
        </p:nvSpPr>
        <p:spPr>
          <a:xfrm>
            <a:off x="483552" y="3709537"/>
            <a:ext cx="841897" cy="461665"/>
          </a:xfrm>
          <a:prstGeom prst="rect">
            <a:avLst/>
          </a:prstGeom>
          <a:noFill/>
          <a:ln>
            <a:solidFill>
              <a:schemeClr val="tx1"/>
            </a:solidFill>
          </a:ln>
        </p:spPr>
        <p:txBody>
          <a:bodyPr wrap="none" rtlCol="0">
            <a:spAutoFit/>
          </a:bodyPr>
          <a:lstStyle/>
          <a:p>
            <a:pPr algn="ctr"/>
            <a:r>
              <a:rPr kumimoji="1" lang="en-US" altLang="zh-CN" sz="1200" dirty="0"/>
              <a:t>Accept</a:t>
            </a:r>
          </a:p>
          <a:p>
            <a:pPr algn="ctr"/>
            <a:r>
              <a:rPr kumimoji="1" lang="en-US" altLang="zh-CN" sz="1200" dirty="0"/>
              <a:t>Connect</a:t>
            </a:r>
            <a:endParaRPr kumimoji="1" lang="zh-CN" altLang="en-US" sz="1200" dirty="0"/>
          </a:p>
        </p:txBody>
      </p:sp>
      <p:sp>
        <p:nvSpPr>
          <p:cNvPr id="23" name="文本框 22">
            <a:extLst>
              <a:ext uri="{FF2B5EF4-FFF2-40B4-BE49-F238E27FC236}">
                <a16:creationId xmlns:a16="http://schemas.microsoft.com/office/drawing/2014/main" id="{ECB8597C-0B94-8F9C-FD7F-E3F067A61176}"/>
              </a:ext>
            </a:extLst>
          </p:cNvPr>
          <p:cNvSpPr txBox="1"/>
          <p:nvPr/>
        </p:nvSpPr>
        <p:spPr>
          <a:xfrm>
            <a:off x="4753435" y="3755703"/>
            <a:ext cx="1779654" cy="369332"/>
          </a:xfrm>
          <a:prstGeom prst="rect">
            <a:avLst/>
          </a:prstGeom>
          <a:noFill/>
          <a:ln>
            <a:solidFill>
              <a:schemeClr val="tx1"/>
            </a:solidFill>
          </a:ln>
        </p:spPr>
        <p:txBody>
          <a:bodyPr wrap="none" rtlCol="0">
            <a:spAutoFit/>
          </a:bodyPr>
          <a:lstStyle/>
          <a:p>
            <a:r>
              <a:rPr kumimoji="1" lang="en-US" altLang="zh-CN" dirty="0"/>
              <a:t>Parse</a:t>
            </a:r>
            <a:r>
              <a:rPr kumimoji="1" lang="zh-CN" altLang="en-US" dirty="0"/>
              <a:t> </a:t>
            </a:r>
            <a:r>
              <a:rPr kumimoji="1" lang="en-US" altLang="zh-CN" dirty="0"/>
              <a:t>Params</a:t>
            </a:r>
            <a:endParaRPr kumimoji="1" lang="zh-CN" altLang="en-US" dirty="0"/>
          </a:p>
        </p:txBody>
      </p:sp>
      <p:cxnSp>
        <p:nvCxnSpPr>
          <p:cNvPr id="12" name="肘形连接符 11">
            <a:extLst>
              <a:ext uri="{FF2B5EF4-FFF2-40B4-BE49-F238E27FC236}">
                <a16:creationId xmlns:a16="http://schemas.microsoft.com/office/drawing/2014/main" id="{F793033F-B772-5542-C34A-891FB8B1E8D9}"/>
              </a:ext>
            </a:extLst>
          </p:cNvPr>
          <p:cNvCxnSpPr>
            <a:stCxn id="8" idx="3"/>
            <a:endCxn id="10" idx="1"/>
          </p:cNvCxnSpPr>
          <p:nvPr/>
        </p:nvCxnSpPr>
        <p:spPr>
          <a:xfrm flipV="1">
            <a:off x="5460993" y="1168399"/>
            <a:ext cx="660505" cy="38124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肘形连接符 25">
            <a:extLst>
              <a:ext uri="{FF2B5EF4-FFF2-40B4-BE49-F238E27FC236}">
                <a16:creationId xmlns:a16="http://schemas.microsoft.com/office/drawing/2014/main" id="{492CB8D6-AD17-72DD-00AD-14520CA05C53}"/>
              </a:ext>
            </a:extLst>
          </p:cNvPr>
          <p:cNvCxnSpPr>
            <a:cxnSpLocks/>
            <a:stCxn id="8" idx="3"/>
            <a:endCxn id="9" idx="1"/>
          </p:cNvCxnSpPr>
          <p:nvPr/>
        </p:nvCxnSpPr>
        <p:spPr>
          <a:xfrm>
            <a:off x="5460993" y="1549639"/>
            <a:ext cx="660506" cy="2996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肘形连接符 28">
            <a:extLst>
              <a:ext uri="{FF2B5EF4-FFF2-40B4-BE49-F238E27FC236}">
                <a16:creationId xmlns:a16="http://schemas.microsoft.com/office/drawing/2014/main" id="{B71311F6-A908-A8B7-9A06-D02BB96F81B8}"/>
              </a:ext>
            </a:extLst>
          </p:cNvPr>
          <p:cNvCxnSpPr>
            <a:cxnSpLocks/>
            <a:stCxn id="7" idx="3"/>
            <a:endCxn id="11" idx="1"/>
          </p:cNvCxnSpPr>
          <p:nvPr/>
        </p:nvCxnSpPr>
        <p:spPr>
          <a:xfrm>
            <a:off x="5460993" y="2354676"/>
            <a:ext cx="660505" cy="8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肘形连接符 31">
            <a:extLst>
              <a:ext uri="{FF2B5EF4-FFF2-40B4-BE49-F238E27FC236}">
                <a16:creationId xmlns:a16="http://schemas.microsoft.com/office/drawing/2014/main" id="{530B702F-A4E4-5A73-2B25-508876F2D8DE}"/>
              </a:ext>
            </a:extLst>
          </p:cNvPr>
          <p:cNvCxnSpPr>
            <a:cxnSpLocks/>
            <a:stCxn id="10" idx="3"/>
            <a:endCxn id="14" idx="1"/>
          </p:cNvCxnSpPr>
          <p:nvPr/>
        </p:nvCxnSpPr>
        <p:spPr>
          <a:xfrm>
            <a:off x="8215339" y="1168399"/>
            <a:ext cx="410438"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肘形连接符 34">
            <a:extLst>
              <a:ext uri="{FF2B5EF4-FFF2-40B4-BE49-F238E27FC236}">
                <a16:creationId xmlns:a16="http://schemas.microsoft.com/office/drawing/2014/main" id="{821C1C8B-7536-E18F-88D3-430F1FDCBA51}"/>
              </a:ext>
            </a:extLst>
          </p:cNvPr>
          <p:cNvCxnSpPr>
            <a:cxnSpLocks/>
            <a:stCxn id="9" idx="3"/>
            <a:endCxn id="13" idx="1"/>
          </p:cNvCxnSpPr>
          <p:nvPr/>
        </p:nvCxnSpPr>
        <p:spPr>
          <a:xfrm>
            <a:off x="8215342" y="1849332"/>
            <a:ext cx="410436" cy="113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肘形连接符 37">
            <a:extLst>
              <a:ext uri="{FF2B5EF4-FFF2-40B4-BE49-F238E27FC236}">
                <a16:creationId xmlns:a16="http://schemas.microsoft.com/office/drawing/2014/main" id="{0FE5D145-37AD-1A79-A003-5927C64E0DA9}"/>
              </a:ext>
            </a:extLst>
          </p:cNvPr>
          <p:cNvCxnSpPr>
            <a:cxnSpLocks/>
            <a:stCxn id="11" idx="3"/>
            <a:endCxn id="3" idx="1"/>
          </p:cNvCxnSpPr>
          <p:nvPr/>
        </p:nvCxnSpPr>
        <p:spPr>
          <a:xfrm>
            <a:off x="8215340" y="2355559"/>
            <a:ext cx="410439" cy="27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肘形连接符 45">
            <a:extLst>
              <a:ext uri="{FF2B5EF4-FFF2-40B4-BE49-F238E27FC236}">
                <a16:creationId xmlns:a16="http://schemas.microsoft.com/office/drawing/2014/main" id="{1AE6F326-B47E-0E54-B74E-E86516A34BF8}"/>
              </a:ext>
            </a:extLst>
          </p:cNvPr>
          <p:cNvCxnSpPr>
            <a:cxnSpLocks/>
            <a:stCxn id="6" idx="3"/>
            <a:endCxn id="8" idx="1"/>
          </p:cNvCxnSpPr>
          <p:nvPr/>
        </p:nvCxnSpPr>
        <p:spPr>
          <a:xfrm flipV="1">
            <a:off x="3746249" y="1549639"/>
            <a:ext cx="577894" cy="37218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肘形连接符 48">
            <a:extLst>
              <a:ext uri="{FF2B5EF4-FFF2-40B4-BE49-F238E27FC236}">
                <a16:creationId xmlns:a16="http://schemas.microsoft.com/office/drawing/2014/main" id="{4E7AD8C2-8114-B96E-1AC9-0111454A2CE7}"/>
              </a:ext>
            </a:extLst>
          </p:cNvPr>
          <p:cNvCxnSpPr>
            <a:cxnSpLocks/>
            <a:stCxn id="6" idx="3"/>
            <a:endCxn id="7" idx="1"/>
          </p:cNvCxnSpPr>
          <p:nvPr/>
        </p:nvCxnSpPr>
        <p:spPr>
          <a:xfrm>
            <a:off x="3746249" y="1921819"/>
            <a:ext cx="577894" cy="43285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肘形连接符 58">
            <a:extLst>
              <a:ext uri="{FF2B5EF4-FFF2-40B4-BE49-F238E27FC236}">
                <a16:creationId xmlns:a16="http://schemas.microsoft.com/office/drawing/2014/main" id="{25F88E15-7A2A-3F08-C95F-F1F6A4C9DEAE}"/>
              </a:ext>
            </a:extLst>
          </p:cNvPr>
          <p:cNvCxnSpPr>
            <a:cxnSpLocks/>
            <a:stCxn id="19" idx="3"/>
            <a:endCxn id="23" idx="1"/>
          </p:cNvCxnSpPr>
          <p:nvPr/>
        </p:nvCxnSpPr>
        <p:spPr>
          <a:xfrm flipV="1">
            <a:off x="1325449" y="3940369"/>
            <a:ext cx="3427986"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2" name="肘形连接符 61">
            <a:extLst>
              <a:ext uri="{FF2B5EF4-FFF2-40B4-BE49-F238E27FC236}">
                <a16:creationId xmlns:a16="http://schemas.microsoft.com/office/drawing/2014/main" id="{B99DF3C3-BCCD-32FC-3A7D-2D22B8451FA4}"/>
              </a:ext>
            </a:extLst>
          </p:cNvPr>
          <p:cNvCxnSpPr>
            <a:cxnSpLocks/>
            <a:stCxn id="23" idx="3"/>
            <a:endCxn id="18" idx="1"/>
          </p:cNvCxnSpPr>
          <p:nvPr/>
        </p:nvCxnSpPr>
        <p:spPr>
          <a:xfrm>
            <a:off x="6533089" y="3940369"/>
            <a:ext cx="3041988" cy="36231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6" name="肘形连接符 75">
            <a:extLst>
              <a:ext uri="{FF2B5EF4-FFF2-40B4-BE49-F238E27FC236}">
                <a16:creationId xmlns:a16="http://schemas.microsoft.com/office/drawing/2014/main" id="{ABA3BD2A-429C-A620-39AE-80EEC97C1317}"/>
              </a:ext>
            </a:extLst>
          </p:cNvPr>
          <p:cNvCxnSpPr>
            <a:cxnSpLocks/>
            <a:stCxn id="17" idx="3"/>
            <a:endCxn id="18" idx="1"/>
          </p:cNvCxnSpPr>
          <p:nvPr/>
        </p:nvCxnSpPr>
        <p:spPr>
          <a:xfrm flipV="1">
            <a:off x="8822357" y="4302684"/>
            <a:ext cx="752720" cy="48905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2" name="直线箭头连接符 81">
            <a:extLst>
              <a:ext uri="{FF2B5EF4-FFF2-40B4-BE49-F238E27FC236}">
                <a16:creationId xmlns:a16="http://schemas.microsoft.com/office/drawing/2014/main" id="{DD8ADCED-C66A-7BDE-2737-3DA7598270A8}"/>
              </a:ext>
            </a:extLst>
          </p:cNvPr>
          <p:cNvCxnSpPr>
            <a:stCxn id="5" idx="3"/>
            <a:endCxn id="6" idx="1"/>
          </p:cNvCxnSpPr>
          <p:nvPr/>
        </p:nvCxnSpPr>
        <p:spPr>
          <a:xfrm>
            <a:off x="1419971" y="1921819"/>
            <a:ext cx="7421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直线箭头连接符 82">
            <a:extLst>
              <a:ext uri="{FF2B5EF4-FFF2-40B4-BE49-F238E27FC236}">
                <a16:creationId xmlns:a16="http://schemas.microsoft.com/office/drawing/2014/main" id="{3668DC90-8409-4A25-74FF-8BD855254D97}"/>
              </a:ext>
            </a:extLst>
          </p:cNvPr>
          <p:cNvCxnSpPr>
            <a:cxnSpLocks/>
            <a:stCxn id="2" idx="3"/>
            <a:endCxn id="15" idx="1"/>
          </p:cNvCxnSpPr>
          <p:nvPr/>
        </p:nvCxnSpPr>
        <p:spPr>
          <a:xfrm>
            <a:off x="1583533" y="4791735"/>
            <a:ext cx="123734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6" name="直线箭头连接符 85">
            <a:extLst>
              <a:ext uri="{FF2B5EF4-FFF2-40B4-BE49-F238E27FC236}">
                <a16:creationId xmlns:a16="http://schemas.microsoft.com/office/drawing/2014/main" id="{C6A290BF-A9EB-5744-710E-70A1A25EEDA2}"/>
              </a:ext>
            </a:extLst>
          </p:cNvPr>
          <p:cNvCxnSpPr>
            <a:cxnSpLocks/>
            <a:stCxn id="15" idx="3"/>
            <a:endCxn id="16" idx="1"/>
          </p:cNvCxnSpPr>
          <p:nvPr/>
        </p:nvCxnSpPr>
        <p:spPr>
          <a:xfrm>
            <a:off x="5115100" y="4791735"/>
            <a:ext cx="863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线箭头连接符 88">
            <a:extLst>
              <a:ext uri="{FF2B5EF4-FFF2-40B4-BE49-F238E27FC236}">
                <a16:creationId xmlns:a16="http://schemas.microsoft.com/office/drawing/2014/main" id="{1785F5E3-2514-F0A1-84CB-6EA2545B78AA}"/>
              </a:ext>
            </a:extLst>
          </p:cNvPr>
          <p:cNvCxnSpPr>
            <a:cxnSpLocks/>
            <a:stCxn id="16" idx="3"/>
            <a:endCxn id="17" idx="1"/>
          </p:cNvCxnSpPr>
          <p:nvPr/>
        </p:nvCxnSpPr>
        <p:spPr>
          <a:xfrm>
            <a:off x="6860526" y="4791735"/>
            <a:ext cx="8634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5" name="文本框 94">
            <a:extLst>
              <a:ext uri="{FF2B5EF4-FFF2-40B4-BE49-F238E27FC236}">
                <a16:creationId xmlns:a16="http://schemas.microsoft.com/office/drawing/2014/main" id="{35B25EB7-EC45-3047-3722-6A1376469E3F}"/>
              </a:ext>
            </a:extLst>
          </p:cNvPr>
          <p:cNvSpPr txBox="1"/>
          <p:nvPr/>
        </p:nvSpPr>
        <p:spPr>
          <a:xfrm>
            <a:off x="8366333" y="3102123"/>
            <a:ext cx="1107996" cy="369332"/>
          </a:xfrm>
          <a:prstGeom prst="rect">
            <a:avLst/>
          </a:prstGeom>
          <a:noFill/>
        </p:spPr>
        <p:txBody>
          <a:bodyPr wrap="none" rtlCol="0">
            <a:spAutoFit/>
          </a:bodyPr>
          <a:lstStyle/>
          <a:p>
            <a:r>
              <a:rPr kumimoji="1" lang="zh-CN" altLang="en-US" dirty="0">
                <a:solidFill>
                  <a:srgbClr val="FF0000"/>
                </a:solidFill>
                <a:latin typeface="Microsoft YaHei" panose="020B0503020204020204" pitchFamily="34" charset="-122"/>
                <a:ea typeface="Microsoft YaHei" panose="020B0503020204020204" pitchFamily="34" charset="-122"/>
              </a:rPr>
              <a:t>池化管理</a:t>
            </a:r>
          </a:p>
        </p:txBody>
      </p:sp>
      <p:cxnSp>
        <p:nvCxnSpPr>
          <p:cNvPr id="98" name="直线箭头连接符 97">
            <a:extLst>
              <a:ext uri="{FF2B5EF4-FFF2-40B4-BE49-F238E27FC236}">
                <a16:creationId xmlns:a16="http://schemas.microsoft.com/office/drawing/2014/main" id="{2C11DECA-321E-8625-5543-4D04B3AA09F4}"/>
              </a:ext>
            </a:extLst>
          </p:cNvPr>
          <p:cNvCxnSpPr>
            <a:cxnSpLocks/>
            <a:stCxn id="11" idx="2"/>
            <a:endCxn id="95" idx="0"/>
          </p:cNvCxnSpPr>
          <p:nvPr/>
        </p:nvCxnSpPr>
        <p:spPr>
          <a:xfrm>
            <a:off x="7168419" y="2540225"/>
            <a:ext cx="1751912" cy="56189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1" name="直线箭头连接符 100">
            <a:extLst>
              <a:ext uri="{FF2B5EF4-FFF2-40B4-BE49-F238E27FC236}">
                <a16:creationId xmlns:a16="http://schemas.microsoft.com/office/drawing/2014/main" id="{C5BC1B4A-C45F-1752-9939-217ED834CE75}"/>
              </a:ext>
            </a:extLst>
          </p:cNvPr>
          <p:cNvCxnSpPr>
            <a:cxnSpLocks/>
            <a:stCxn id="9" idx="2"/>
            <a:endCxn id="95" idx="0"/>
          </p:cNvCxnSpPr>
          <p:nvPr/>
        </p:nvCxnSpPr>
        <p:spPr>
          <a:xfrm>
            <a:off x="7168421" y="2033998"/>
            <a:ext cx="1751910" cy="1068125"/>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4" name="直线箭头连接符 103">
            <a:extLst>
              <a:ext uri="{FF2B5EF4-FFF2-40B4-BE49-F238E27FC236}">
                <a16:creationId xmlns:a16="http://schemas.microsoft.com/office/drawing/2014/main" id="{734A3186-AA09-F63C-A827-EDDCAB497E56}"/>
              </a:ext>
            </a:extLst>
          </p:cNvPr>
          <p:cNvCxnSpPr>
            <a:cxnSpLocks/>
            <a:stCxn id="10" idx="2"/>
            <a:endCxn id="95" idx="0"/>
          </p:cNvCxnSpPr>
          <p:nvPr/>
        </p:nvCxnSpPr>
        <p:spPr>
          <a:xfrm>
            <a:off x="7168419" y="1353065"/>
            <a:ext cx="1751912" cy="1749058"/>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FCE9D138-4259-749F-BE40-1A4EB1E7C608}"/>
              </a:ext>
            </a:extLst>
          </p:cNvPr>
          <p:cNvCxnSpPr>
            <a:cxnSpLocks/>
            <a:stCxn id="17" idx="0"/>
            <a:endCxn id="95" idx="2"/>
          </p:cNvCxnSpPr>
          <p:nvPr/>
        </p:nvCxnSpPr>
        <p:spPr>
          <a:xfrm flipV="1">
            <a:off x="8273168" y="3471455"/>
            <a:ext cx="647163" cy="1135614"/>
          </a:xfrm>
          <a:prstGeom prst="straightConnector1">
            <a:avLst/>
          </a:prstGeom>
          <a:ln w="19050">
            <a:prstDash val="sysDash"/>
            <a:tailEnd type="triangle"/>
          </a:ln>
        </p:spPr>
        <p:style>
          <a:lnRef idx="1">
            <a:schemeClr val="accent1"/>
          </a:lnRef>
          <a:fillRef idx="0">
            <a:schemeClr val="accent1"/>
          </a:fillRef>
          <a:effectRef idx="0">
            <a:schemeClr val="accent1"/>
          </a:effectRef>
          <a:fontRef idx="minor">
            <a:schemeClr val="tx1"/>
          </a:fontRef>
        </p:style>
      </p:cxnSp>
      <p:sp>
        <p:nvSpPr>
          <p:cNvPr id="112" name="文本框 111">
            <a:extLst>
              <a:ext uri="{FF2B5EF4-FFF2-40B4-BE49-F238E27FC236}">
                <a16:creationId xmlns:a16="http://schemas.microsoft.com/office/drawing/2014/main" id="{95C5CE51-D020-B4E9-1E79-A935A848BB79}"/>
              </a:ext>
            </a:extLst>
          </p:cNvPr>
          <p:cNvSpPr txBox="1"/>
          <p:nvPr/>
        </p:nvSpPr>
        <p:spPr>
          <a:xfrm>
            <a:off x="10485690" y="5017232"/>
            <a:ext cx="697627" cy="707886"/>
          </a:xfrm>
          <a:prstGeom prst="rect">
            <a:avLst/>
          </a:prstGeom>
          <a:noFill/>
        </p:spPr>
        <p:txBody>
          <a:bodyPr wrap="none" rtlCol="0">
            <a:spAutoFit/>
          </a:bodyPr>
          <a:lstStyle/>
          <a:p>
            <a:r>
              <a:rPr kumimoji="1" lang="zh-CN" altLang="en-US" sz="4000" dirty="0"/>
              <a:t>？</a:t>
            </a:r>
          </a:p>
        </p:txBody>
      </p:sp>
      <p:sp>
        <p:nvSpPr>
          <p:cNvPr id="114" name="文本框 113">
            <a:extLst>
              <a:ext uri="{FF2B5EF4-FFF2-40B4-BE49-F238E27FC236}">
                <a16:creationId xmlns:a16="http://schemas.microsoft.com/office/drawing/2014/main" id="{842061F3-53FC-7ABB-3428-4638F8859E67}"/>
              </a:ext>
            </a:extLst>
          </p:cNvPr>
          <p:cNvSpPr txBox="1"/>
          <p:nvPr/>
        </p:nvSpPr>
        <p:spPr>
          <a:xfrm>
            <a:off x="9733774" y="5725118"/>
            <a:ext cx="2479839" cy="369332"/>
          </a:xfrm>
          <a:prstGeom prst="rect">
            <a:avLst/>
          </a:prstGeom>
          <a:noFill/>
        </p:spPr>
        <p:txBody>
          <a:bodyPr wrap="square">
            <a:spAutoFit/>
          </a:bodyPr>
          <a:lstStyle/>
          <a:p>
            <a:r>
              <a:rPr kumimoji="1" lang="en-US" altLang="zh-CN" dirty="0"/>
              <a:t>Pod/ECS/MySQL</a:t>
            </a:r>
            <a:endParaRPr lang="zh-CN" altLang="en-US" dirty="0"/>
          </a:p>
        </p:txBody>
      </p:sp>
      <p:sp>
        <p:nvSpPr>
          <p:cNvPr id="115" name="下箭头 114">
            <a:extLst>
              <a:ext uri="{FF2B5EF4-FFF2-40B4-BE49-F238E27FC236}">
                <a16:creationId xmlns:a16="http://schemas.microsoft.com/office/drawing/2014/main" id="{D2903DFC-5509-27CE-7DB4-659990BDB8CC}"/>
              </a:ext>
            </a:extLst>
          </p:cNvPr>
          <p:cNvSpPr/>
          <p:nvPr/>
        </p:nvSpPr>
        <p:spPr>
          <a:xfrm>
            <a:off x="10562436" y="4613159"/>
            <a:ext cx="348813" cy="36933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文本框 116">
            <a:extLst>
              <a:ext uri="{FF2B5EF4-FFF2-40B4-BE49-F238E27FC236}">
                <a16:creationId xmlns:a16="http://schemas.microsoft.com/office/drawing/2014/main" id="{C303D9AE-39B9-BD9F-1686-34995BA03B09}"/>
              </a:ext>
            </a:extLst>
          </p:cNvPr>
          <p:cNvSpPr txBox="1"/>
          <p:nvPr/>
        </p:nvSpPr>
        <p:spPr>
          <a:xfrm>
            <a:off x="376952" y="5017232"/>
            <a:ext cx="1313180" cy="261610"/>
          </a:xfrm>
          <a:prstGeom prst="rect">
            <a:avLst/>
          </a:prstGeom>
          <a:noFill/>
        </p:spPr>
        <p:txBody>
          <a:bodyPr wrap="none" rtlCol="0">
            <a:spAutoFit/>
          </a:bodyPr>
          <a:lstStyle/>
          <a:p>
            <a:r>
              <a:rPr kumimoji="1" lang="zh-CN" altLang="en-US" sz="1100" dirty="0">
                <a:latin typeface="Microsoft YaHei" panose="020B0503020204020204" pitchFamily="34" charset="-122"/>
                <a:ea typeface="Microsoft YaHei" panose="020B0503020204020204" pitchFamily="34" charset="-122"/>
              </a:rPr>
              <a:t>监控在连接建立后</a:t>
            </a:r>
          </a:p>
        </p:txBody>
      </p:sp>
      <p:sp>
        <p:nvSpPr>
          <p:cNvPr id="118" name="文本框 117">
            <a:extLst>
              <a:ext uri="{FF2B5EF4-FFF2-40B4-BE49-F238E27FC236}">
                <a16:creationId xmlns:a16="http://schemas.microsoft.com/office/drawing/2014/main" id="{8611CD42-3DF8-3ED9-9823-9A1E8F4F38E5}"/>
              </a:ext>
            </a:extLst>
          </p:cNvPr>
          <p:cNvSpPr txBox="1"/>
          <p:nvPr/>
        </p:nvSpPr>
        <p:spPr>
          <a:xfrm>
            <a:off x="10737310" y="1522768"/>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优先级</a:t>
            </a:r>
          </a:p>
        </p:txBody>
      </p:sp>
      <p:sp>
        <p:nvSpPr>
          <p:cNvPr id="120" name="下箭头 119">
            <a:extLst>
              <a:ext uri="{FF2B5EF4-FFF2-40B4-BE49-F238E27FC236}">
                <a16:creationId xmlns:a16="http://schemas.microsoft.com/office/drawing/2014/main" id="{9BDBF806-476D-5C62-871D-638DF4A2E777}"/>
              </a:ext>
            </a:extLst>
          </p:cNvPr>
          <p:cNvSpPr/>
          <p:nvPr/>
        </p:nvSpPr>
        <p:spPr>
          <a:xfrm rot="10800000">
            <a:off x="10414800" y="1048128"/>
            <a:ext cx="212957" cy="1233075"/>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4" name="文本框 3">
            <a:extLst>
              <a:ext uri="{FF2B5EF4-FFF2-40B4-BE49-F238E27FC236}">
                <a16:creationId xmlns:a16="http://schemas.microsoft.com/office/drawing/2014/main" id="{44E9F399-5358-23DF-109B-57936D5E3DA1}"/>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40931779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编译、部署与自身可观测</a:t>
            </a:r>
          </a:p>
        </p:txBody>
      </p:sp>
      <p:grpSp>
        <p:nvGrpSpPr>
          <p:cNvPr id="22" name="组合 21">
            <a:extLst>
              <a:ext uri="{FF2B5EF4-FFF2-40B4-BE49-F238E27FC236}">
                <a16:creationId xmlns:a16="http://schemas.microsoft.com/office/drawing/2014/main" id="{F60AAAC5-39CB-D093-4055-082163B490D6}"/>
              </a:ext>
            </a:extLst>
          </p:cNvPr>
          <p:cNvGrpSpPr/>
          <p:nvPr/>
        </p:nvGrpSpPr>
        <p:grpSpPr>
          <a:xfrm>
            <a:off x="768015" y="1536632"/>
            <a:ext cx="3351057" cy="2554880"/>
            <a:chOff x="768016" y="1535584"/>
            <a:chExt cx="2771564" cy="2113068"/>
          </a:xfrm>
        </p:grpSpPr>
        <p:sp>
          <p:nvSpPr>
            <p:cNvPr id="47" name="文本框 46">
              <a:extLst>
                <a:ext uri="{FF2B5EF4-FFF2-40B4-BE49-F238E27FC236}">
                  <a16:creationId xmlns:a16="http://schemas.microsoft.com/office/drawing/2014/main" id="{1EB9E6D3-30F7-6297-E4FF-B56CD2724789}"/>
                </a:ext>
              </a:extLst>
            </p:cNvPr>
            <p:cNvSpPr txBox="1"/>
            <p:nvPr/>
          </p:nvSpPr>
          <p:spPr>
            <a:xfrm>
              <a:off x="768016" y="1538960"/>
              <a:ext cx="546283" cy="1951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altLang="zh-CN"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ECS</a:t>
              </a:r>
            </a:p>
          </p:txBody>
        </p:sp>
        <p:sp>
          <p:nvSpPr>
            <p:cNvPr id="48" name="文本框 47">
              <a:extLst>
                <a:ext uri="{FF2B5EF4-FFF2-40B4-BE49-F238E27FC236}">
                  <a16:creationId xmlns:a16="http://schemas.microsoft.com/office/drawing/2014/main" id="{3A1FE128-D2A9-5538-15CC-FF7683B51EE7}"/>
                </a:ext>
              </a:extLst>
            </p:cNvPr>
            <p:cNvSpPr txBox="1"/>
            <p:nvPr/>
          </p:nvSpPr>
          <p:spPr>
            <a:xfrm>
              <a:off x="1541048" y="1535584"/>
              <a:ext cx="546283" cy="1951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容器</a:t>
              </a:r>
              <a:r>
                <a:rPr lang="en-US" altLang="zh-CN"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K8s</a:t>
              </a:r>
              <a:endParaRPr lang="zh-CN" altLang="en-US" sz="1200" dirty="0">
                <a:solidFill>
                  <a:schemeClr val="bg2">
                    <a:lumMod val="25000"/>
                  </a:schemeClr>
                </a:solidFill>
                <a:latin typeface="Microsoft YaHei" panose="020B0503020204020204" pitchFamily="34" charset="-122"/>
                <a:ea typeface="Microsoft YaHei" panose="020B0503020204020204" pitchFamily="34" charset="-122"/>
                <a:sym typeface="Helvetica Light"/>
              </a:endParaRPr>
            </a:p>
          </p:txBody>
        </p:sp>
        <p:sp>
          <p:nvSpPr>
            <p:cNvPr id="50" name="文本框 49">
              <a:extLst>
                <a:ext uri="{FF2B5EF4-FFF2-40B4-BE49-F238E27FC236}">
                  <a16:creationId xmlns:a16="http://schemas.microsoft.com/office/drawing/2014/main" id="{16360625-98C6-1EB3-14C5-428D611388A8}"/>
                </a:ext>
              </a:extLst>
            </p:cNvPr>
            <p:cNvSpPr txBox="1"/>
            <p:nvPr/>
          </p:nvSpPr>
          <p:spPr>
            <a:xfrm>
              <a:off x="2243502" y="1538958"/>
              <a:ext cx="546283" cy="1951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其他云</a:t>
              </a:r>
              <a:endParaRPr lang="zh-CN" altLang="en-US" sz="1200" dirty="0">
                <a:solidFill>
                  <a:schemeClr val="bg2">
                    <a:lumMod val="25000"/>
                  </a:schemeClr>
                </a:solidFill>
                <a:latin typeface="Microsoft YaHei" panose="020B0503020204020204" pitchFamily="34" charset="-122"/>
                <a:ea typeface="Microsoft YaHei" panose="020B0503020204020204" pitchFamily="34" charset="-122"/>
              </a:endParaRPr>
            </a:p>
          </p:txBody>
        </p:sp>
        <p:sp>
          <p:nvSpPr>
            <p:cNvPr id="51" name="文本框 50">
              <a:extLst>
                <a:ext uri="{FF2B5EF4-FFF2-40B4-BE49-F238E27FC236}">
                  <a16:creationId xmlns:a16="http://schemas.microsoft.com/office/drawing/2014/main" id="{0B078DC8-9DA9-C249-556C-16E76B34649E}"/>
                </a:ext>
              </a:extLst>
            </p:cNvPr>
            <p:cNvSpPr txBox="1"/>
            <p:nvPr/>
          </p:nvSpPr>
          <p:spPr>
            <a:xfrm>
              <a:off x="2993297" y="1538958"/>
              <a:ext cx="546283" cy="195157"/>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线下</a:t>
              </a:r>
              <a:r>
                <a:rPr lang="en-US" altLang="zh-CN" sz="1200" dirty="0">
                  <a:solidFill>
                    <a:schemeClr val="bg2">
                      <a:lumMod val="25000"/>
                    </a:schemeClr>
                  </a:solidFill>
                  <a:latin typeface="Microsoft YaHei" panose="020B0503020204020204" pitchFamily="34" charset="-122"/>
                  <a:ea typeface="Microsoft YaHei" panose="020B0503020204020204" pitchFamily="34" charset="-122"/>
                  <a:sym typeface="Helvetica Light"/>
                </a:rPr>
                <a:t>IDC</a:t>
              </a:r>
              <a:endParaRPr lang="zh-CN" altLang="en-US" sz="1200" dirty="0">
                <a:solidFill>
                  <a:schemeClr val="bg2">
                    <a:lumMod val="25000"/>
                  </a:schemeClr>
                </a:solidFill>
                <a:latin typeface="Microsoft YaHei" panose="020B0503020204020204" pitchFamily="34" charset="-122"/>
                <a:ea typeface="Microsoft YaHei" panose="020B0503020204020204" pitchFamily="34" charset="-122"/>
              </a:endParaRPr>
            </a:p>
          </p:txBody>
        </p:sp>
        <p:grpSp>
          <p:nvGrpSpPr>
            <p:cNvPr id="52" name="组合 51">
              <a:extLst>
                <a:ext uri="{FF2B5EF4-FFF2-40B4-BE49-F238E27FC236}">
                  <a16:creationId xmlns:a16="http://schemas.microsoft.com/office/drawing/2014/main" id="{B5A7AFB4-22D3-479C-B4E7-258704D0DDFE}"/>
                </a:ext>
              </a:extLst>
            </p:cNvPr>
            <p:cNvGrpSpPr/>
            <p:nvPr/>
          </p:nvGrpSpPr>
          <p:grpSpPr>
            <a:xfrm>
              <a:off x="768016" y="1813230"/>
              <a:ext cx="546283" cy="1823478"/>
              <a:chOff x="599989" y="2256280"/>
              <a:chExt cx="546283" cy="1823478"/>
            </a:xfrm>
          </p:grpSpPr>
          <p:pic>
            <p:nvPicPr>
              <p:cNvPr id="53" name="图片 52">
                <a:extLst>
                  <a:ext uri="{FF2B5EF4-FFF2-40B4-BE49-F238E27FC236}">
                    <a16:creationId xmlns:a16="http://schemas.microsoft.com/office/drawing/2014/main" id="{E508FDC9-72F3-2375-6FBD-5198915040FA}"/>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54" name="图片 53">
                <a:extLst>
                  <a:ext uri="{FF2B5EF4-FFF2-40B4-BE49-F238E27FC236}">
                    <a16:creationId xmlns:a16="http://schemas.microsoft.com/office/drawing/2014/main" id="{7D2D49E3-FB9C-3F25-8019-84CCB74B0AFB}"/>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55" name="图形 54" descr="Web 摄像头">
                <a:extLst>
                  <a:ext uri="{FF2B5EF4-FFF2-40B4-BE49-F238E27FC236}">
                    <a16:creationId xmlns:a16="http://schemas.microsoft.com/office/drawing/2014/main" id="{9FF9D4F0-F48C-2BCA-5944-8CB7A082588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58" name="直线箭头连接符 57">
                <a:extLst>
                  <a:ext uri="{FF2B5EF4-FFF2-40B4-BE49-F238E27FC236}">
                    <a16:creationId xmlns:a16="http://schemas.microsoft.com/office/drawing/2014/main" id="{4E4964F7-A9FB-390C-1576-ACE2AE5D5A69}"/>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直线箭头连接符 59">
                <a:extLst>
                  <a:ext uri="{FF2B5EF4-FFF2-40B4-BE49-F238E27FC236}">
                    <a16:creationId xmlns:a16="http://schemas.microsoft.com/office/drawing/2014/main" id="{F2C3F99A-9841-BDB7-7795-2EE42055281B}"/>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1" name="矩形 60">
                <a:extLst>
                  <a:ext uri="{FF2B5EF4-FFF2-40B4-BE49-F238E27FC236}">
                    <a16:creationId xmlns:a16="http://schemas.microsoft.com/office/drawing/2014/main" id="{B5B6D2E9-544E-0145-7E13-D2234F2BC6A1}"/>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grpSp>
        <p:grpSp>
          <p:nvGrpSpPr>
            <p:cNvPr id="63" name="组合 62">
              <a:extLst>
                <a:ext uri="{FF2B5EF4-FFF2-40B4-BE49-F238E27FC236}">
                  <a16:creationId xmlns:a16="http://schemas.microsoft.com/office/drawing/2014/main" id="{BD421998-6FC6-FBBF-508C-247F3A560C6E}"/>
                </a:ext>
              </a:extLst>
            </p:cNvPr>
            <p:cNvGrpSpPr/>
            <p:nvPr/>
          </p:nvGrpSpPr>
          <p:grpSpPr>
            <a:xfrm>
              <a:off x="1516502" y="1818182"/>
              <a:ext cx="546283" cy="1823478"/>
              <a:chOff x="599989" y="2256280"/>
              <a:chExt cx="546283" cy="1823478"/>
            </a:xfrm>
          </p:grpSpPr>
          <p:pic>
            <p:nvPicPr>
              <p:cNvPr id="64" name="图片 63">
                <a:extLst>
                  <a:ext uri="{FF2B5EF4-FFF2-40B4-BE49-F238E27FC236}">
                    <a16:creationId xmlns:a16="http://schemas.microsoft.com/office/drawing/2014/main" id="{689D91F7-64A7-899F-B744-4D3A488BC464}"/>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65" name="图片 64">
                <a:extLst>
                  <a:ext uri="{FF2B5EF4-FFF2-40B4-BE49-F238E27FC236}">
                    <a16:creationId xmlns:a16="http://schemas.microsoft.com/office/drawing/2014/main" id="{63CAB840-9497-DE37-8FA7-D46994247966}"/>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66" name="图形 65" descr="Web 摄像头">
                <a:extLst>
                  <a:ext uri="{FF2B5EF4-FFF2-40B4-BE49-F238E27FC236}">
                    <a16:creationId xmlns:a16="http://schemas.microsoft.com/office/drawing/2014/main" id="{6BD7FEA2-EAA2-0346-B3AA-80B174E56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67" name="直线箭头连接符 66">
                <a:extLst>
                  <a:ext uri="{FF2B5EF4-FFF2-40B4-BE49-F238E27FC236}">
                    <a16:creationId xmlns:a16="http://schemas.microsoft.com/office/drawing/2014/main" id="{CC142F5B-9D9E-3855-8E20-0B3B9E0B8EF5}"/>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线箭头连接符 67">
                <a:extLst>
                  <a:ext uri="{FF2B5EF4-FFF2-40B4-BE49-F238E27FC236}">
                    <a16:creationId xmlns:a16="http://schemas.microsoft.com/office/drawing/2014/main" id="{77694434-B5A1-B4BC-77E5-4C6D6E9904D1}"/>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9" name="矩形 68">
                <a:extLst>
                  <a:ext uri="{FF2B5EF4-FFF2-40B4-BE49-F238E27FC236}">
                    <a16:creationId xmlns:a16="http://schemas.microsoft.com/office/drawing/2014/main" id="{F2F7C4A4-2573-963A-87DE-0D893461189C}"/>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grpSp>
        <p:grpSp>
          <p:nvGrpSpPr>
            <p:cNvPr id="70" name="组合 69">
              <a:extLst>
                <a:ext uri="{FF2B5EF4-FFF2-40B4-BE49-F238E27FC236}">
                  <a16:creationId xmlns:a16="http://schemas.microsoft.com/office/drawing/2014/main" id="{83A5EBD4-0DC4-E68B-32A5-191E6213F179}"/>
                </a:ext>
              </a:extLst>
            </p:cNvPr>
            <p:cNvGrpSpPr/>
            <p:nvPr/>
          </p:nvGrpSpPr>
          <p:grpSpPr>
            <a:xfrm>
              <a:off x="2254900" y="1821476"/>
              <a:ext cx="546283" cy="1823478"/>
              <a:chOff x="599989" y="2256280"/>
              <a:chExt cx="546283" cy="1823478"/>
            </a:xfrm>
          </p:grpSpPr>
          <p:pic>
            <p:nvPicPr>
              <p:cNvPr id="71" name="图片 70">
                <a:extLst>
                  <a:ext uri="{FF2B5EF4-FFF2-40B4-BE49-F238E27FC236}">
                    <a16:creationId xmlns:a16="http://schemas.microsoft.com/office/drawing/2014/main" id="{3A12C429-4F6B-97E4-E1D1-796C47FDD0CF}"/>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72" name="图片 71">
                <a:extLst>
                  <a:ext uri="{FF2B5EF4-FFF2-40B4-BE49-F238E27FC236}">
                    <a16:creationId xmlns:a16="http://schemas.microsoft.com/office/drawing/2014/main" id="{B76AA18E-ECFE-AF56-DADE-866E2F22198B}"/>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73" name="图形 72" descr="Web 摄像头">
                <a:extLst>
                  <a:ext uri="{FF2B5EF4-FFF2-40B4-BE49-F238E27FC236}">
                    <a16:creationId xmlns:a16="http://schemas.microsoft.com/office/drawing/2014/main" id="{59CD2B9E-2FD0-FE3E-63EA-5947B5904F4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74" name="直线箭头连接符 73">
                <a:extLst>
                  <a:ext uri="{FF2B5EF4-FFF2-40B4-BE49-F238E27FC236}">
                    <a16:creationId xmlns:a16="http://schemas.microsoft.com/office/drawing/2014/main" id="{BE8019C5-7D86-8FCC-3368-B201D7ED0BDB}"/>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5" name="直线箭头连接符 74">
                <a:extLst>
                  <a:ext uri="{FF2B5EF4-FFF2-40B4-BE49-F238E27FC236}">
                    <a16:creationId xmlns:a16="http://schemas.microsoft.com/office/drawing/2014/main" id="{8CF974E6-F0C5-FC8D-2F95-825F7F832FC0}"/>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CEA3B6C8-EFBD-CADD-57E7-4D90379B9C1D}"/>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grpSp>
        <p:grpSp>
          <p:nvGrpSpPr>
            <p:cNvPr id="78" name="组合 77">
              <a:extLst>
                <a:ext uri="{FF2B5EF4-FFF2-40B4-BE49-F238E27FC236}">
                  <a16:creationId xmlns:a16="http://schemas.microsoft.com/office/drawing/2014/main" id="{FF4254A2-CCD8-0D8A-EDAB-1BD36F8DC9EA}"/>
                </a:ext>
              </a:extLst>
            </p:cNvPr>
            <p:cNvGrpSpPr/>
            <p:nvPr/>
          </p:nvGrpSpPr>
          <p:grpSpPr>
            <a:xfrm>
              <a:off x="2993297" y="1825174"/>
              <a:ext cx="546283" cy="1823478"/>
              <a:chOff x="599989" y="2256280"/>
              <a:chExt cx="546283" cy="1823478"/>
            </a:xfrm>
          </p:grpSpPr>
          <p:pic>
            <p:nvPicPr>
              <p:cNvPr id="79" name="图片 78">
                <a:extLst>
                  <a:ext uri="{FF2B5EF4-FFF2-40B4-BE49-F238E27FC236}">
                    <a16:creationId xmlns:a16="http://schemas.microsoft.com/office/drawing/2014/main" id="{18D25DE5-D83E-27C9-E4BA-E29685E87C28}"/>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80" name="图片 79">
                <a:extLst>
                  <a:ext uri="{FF2B5EF4-FFF2-40B4-BE49-F238E27FC236}">
                    <a16:creationId xmlns:a16="http://schemas.microsoft.com/office/drawing/2014/main" id="{8C792632-B9A3-498A-9E9C-72C9F571CA07}"/>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81" name="图形 80" descr="Web 摄像头">
                <a:extLst>
                  <a:ext uri="{FF2B5EF4-FFF2-40B4-BE49-F238E27FC236}">
                    <a16:creationId xmlns:a16="http://schemas.microsoft.com/office/drawing/2014/main" id="{B4957222-C637-79A0-F600-CAE5A572D61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84" name="直线箭头连接符 83">
                <a:extLst>
                  <a:ext uri="{FF2B5EF4-FFF2-40B4-BE49-F238E27FC236}">
                    <a16:creationId xmlns:a16="http://schemas.microsoft.com/office/drawing/2014/main" id="{1AA54B49-61F8-13F4-AED4-D515ACC76D42}"/>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5" name="直线箭头连接符 84">
                <a:extLst>
                  <a:ext uri="{FF2B5EF4-FFF2-40B4-BE49-F238E27FC236}">
                    <a16:creationId xmlns:a16="http://schemas.microsoft.com/office/drawing/2014/main" id="{896CA9B3-0AE1-1D08-2C37-47A254F285DE}"/>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7" name="矩形 86">
                <a:extLst>
                  <a:ext uri="{FF2B5EF4-FFF2-40B4-BE49-F238E27FC236}">
                    <a16:creationId xmlns:a16="http://schemas.microsoft.com/office/drawing/2014/main" id="{8BBF28E3-FCC4-7E4F-4AAC-C173DF9CCC2C}"/>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800"/>
              </a:p>
            </p:txBody>
          </p:sp>
        </p:grpSp>
      </p:grpSp>
      <p:sp>
        <p:nvSpPr>
          <p:cNvPr id="88" name="文本框 87">
            <a:extLst>
              <a:ext uri="{FF2B5EF4-FFF2-40B4-BE49-F238E27FC236}">
                <a16:creationId xmlns:a16="http://schemas.microsoft.com/office/drawing/2014/main" id="{3F941177-B87F-3BDD-272B-9B5EA3C168A3}"/>
              </a:ext>
            </a:extLst>
          </p:cNvPr>
          <p:cNvSpPr txBox="1"/>
          <p:nvPr/>
        </p:nvSpPr>
        <p:spPr>
          <a:xfrm>
            <a:off x="985252" y="958551"/>
            <a:ext cx="2966112" cy="369332"/>
          </a:xfrm>
          <a:prstGeom prst="rect">
            <a:avLst/>
          </a:prstGeom>
          <a:noFill/>
        </p:spPr>
        <p:txBody>
          <a:bodyPr wrap="square">
            <a:spAutoFit/>
          </a:bodyPr>
          <a:lstStyle/>
          <a:p>
            <a:r>
              <a:rPr lang="zh-CN" altLang="en-US" dirty="0"/>
              <a:t>e</a:t>
            </a:r>
            <a:r>
              <a:rPr lang="en-US" altLang="zh-CN" dirty="0"/>
              <a:t>BPF</a:t>
            </a:r>
            <a:r>
              <a:rPr lang="zh-CN" altLang="en-US" dirty="0"/>
              <a:t>基于lcc编译框架实现</a:t>
            </a:r>
          </a:p>
        </p:txBody>
      </p:sp>
      <p:sp>
        <p:nvSpPr>
          <p:cNvPr id="21" name="文本框 20">
            <a:extLst>
              <a:ext uri="{FF2B5EF4-FFF2-40B4-BE49-F238E27FC236}">
                <a16:creationId xmlns:a16="http://schemas.microsoft.com/office/drawing/2014/main" id="{5EB9C43F-D261-5EFB-B054-E3349F8E2230}"/>
              </a:ext>
            </a:extLst>
          </p:cNvPr>
          <p:cNvSpPr txBox="1"/>
          <p:nvPr/>
        </p:nvSpPr>
        <p:spPr>
          <a:xfrm>
            <a:off x="4725416" y="5619711"/>
            <a:ext cx="1632178" cy="369332"/>
          </a:xfrm>
          <a:prstGeom prst="rect">
            <a:avLst/>
          </a:prstGeom>
          <a:noFill/>
        </p:spPr>
        <p:txBody>
          <a:bodyPr wrap="none" rtlCol="0">
            <a:spAutoFit/>
          </a:bodyPr>
          <a:lstStyle/>
          <a:p>
            <a:r>
              <a:rPr kumimoji="1" lang="en-US" altLang="zh-CN" dirty="0"/>
              <a:t>ECS</a:t>
            </a:r>
            <a:r>
              <a:rPr kumimoji="1" lang="zh-CN" altLang="en-US" dirty="0"/>
              <a:t> 自动安装</a:t>
            </a:r>
          </a:p>
        </p:txBody>
      </p:sp>
      <p:sp>
        <p:nvSpPr>
          <p:cNvPr id="90" name="文本框 89">
            <a:extLst>
              <a:ext uri="{FF2B5EF4-FFF2-40B4-BE49-F238E27FC236}">
                <a16:creationId xmlns:a16="http://schemas.microsoft.com/office/drawing/2014/main" id="{0933B0EE-7EB2-1D23-9331-DD4CDE4CC5E5}"/>
              </a:ext>
            </a:extLst>
          </p:cNvPr>
          <p:cNvSpPr txBox="1"/>
          <p:nvPr/>
        </p:nvSpPr>
        <p:spPr>
          <a:xfrm>
            <a:off x="6650496" y="5632493"/>
            <a:ext cx="2031325" cy="369332"/>
          </a:xfrm>
          <a:prstGeom prst="rect">
            <a:avLst/>
          </a:prstGeom>
          <a:noFill/>
        </p:spPr>
        <p:txBody>
          <a:bodyPr wrap="none" rtlCol="0">
            <a:spAutoFit/>
          </a:bodyPr>
          <a:lstStyle/>
          <a:p>
            <a:r>
              <a:rPr kumimoji="1" lang="en-US" altLang="zh-CN" dirty="0"/>
              <a:t>K8s</a:t>
            </a:r>
            <a:r>
              <a:rPr kumimoji="1" lang="zh-CN" altLang="en-US" dirty="0"/>
              <a:t>  </a:t>
            </a:r>
            <a:r>
              <a:rPr kumimoji="1" lang="en-US" altLang="zh-CN" dirty="0" err="1"/>
              <a:t>Yaml</a:t>
            </a:r>
            <a:r>
              <a:rPr kumimoji="1" lang="en-US" altLang="zh-CN" dirty="0"/>
              <a:t>/Helm</a:t>
            </a:r>
            <a:endParaRPr kumimoji="1" lang="zh-CN" altLang="en-US" dirty="0"/>
          </a:p>
        </p:txBody>
      </p:sp>
      <p:sp>
        <p:nvSpPr>
          <p:cNvPr id="91" name="文本框 90">
            <a:extLst>
              <a:ext uri="{FF2B5EF4-FFF2-40B4-BE49-F238E27FC236}">
                <a16:creationId xmlns:a16="http://schemas.microsoft.com/office/drawing/2014/main" id="{25D70CB0-94A0-9E03-9F60-783726B27DC9}"/>
              </a:ext>
            </a:extLst>
          </p:cNvPr>
          <p:cNvSpPr txBox="1"/>
          <p:nvPr/>
        </p:nvSpPr>
        <p:spPr>
          <a:xfrm>
            <a:off x="8899504" y="5619711"/>
            <a:ext cx="2031325" cy="369332"/>
          </a:xfrm>
          <a:prstGeom prst="rect">
            <a:avLst/>
          </a:prstGeom>
          <a:noFill/>
        </p:spPr>
        <p:txBody>
          <a:bodyPr wrap="none" rtlCol="0">
            <a:spAutoFit/>
          </a:bodyPr>
          <a:lstStyle/>
          <a:p>
            <a:r>
              <a:rPr kumimoji="1" lang="zh-CN" altLang="en-US" dirty="0"/>
              <a:t>手动下载安装方式</a:t>
            </a:r>
          </a:p>
        </p:txBody>
      </p:sp>
      <p:sp>
        <p:nvSpPr>
          <p:cNvPr id="92" name="文本框 91">
            <a:extLst>
              <a:ext uri="{FF2B5EF4-FFF2-40B4-BE49-F238E27FC236}">
                <a16:creationId xmlns:a16="http://schemas.microsoft.com/office/drawing/2014/main" id="{39E75817-62DA-1489-2D5E-4FD1856E8FD1}"/>
              </a:ext>
            </a:extLst>
          </p:cNvPr>
          <p:cNvSpPr txBox="1"/>
          <p:nvPr/>
        </p:nvSpPr>
        <p:spPr>
          <a:xfrm>
            <a:off x="5277947" y="4824252"/>
            <a:ext cx="6097424" cy="369332"/>
          </a:xfrm>
          <a:prstGeom prst="rect">
            <a:avLst/>
          </a:prstGeom>
          <a:noFill/>
        </p:spPr>
        <p:txBody>
          <a:bodyPr wrap="square">
            <a:spAutoFit/>
          </a:bodyPr>
          <a:lstStyle/>
          <a:p>
            <a:r>
              <a:rPr lang="zh-CN" altLang="en-US" dirty="0"/>
              <a:t>http://pylcc.openanolis.cn/btf/x86_64/</a:t>
            </a:r>
          </a:p>
        </p:txBody>
      </p:sp>
      <p:pic>
        <p:nvPicPr>
          <p:cNvPr id="25" name="图片 24">
            <a:extLst>
              <a:ext uri="{FF2B5EF4-FFF2-40B4-BE49-F238E27FC236}">
                <a16:creationId xmlns:a16="http://schemas.microsoft.com/office/drawing/2014/main" id="{96CC3072-864D-745E-E629-51F3A437B6EF}"/>
              </a:ext>
            </a:extLst>
          </p:cNvPr>
          <p:cNvPicPr>
            <a:picLocks noChangeAspect="1"/>
          </p:cNvPicPr>
          <p:nvPr/>
        </p:nvPicPr>
        <p:blipFill>
          <a:blip r:embed="rId7"/>
          <a:stretch>
            <a:fillRect/>
          </a:stretch>
        </p:blipFill>
        <p:spPr>
          <a:xfrm>
            <a:off x="8568721" y="1629791"/>
            <a:ext cx="2940284" cy="2504393"/>
          </a:xfrm>
          <a:prstGeom prst="rect">
            <a:avLst/>
          </a:prstGeom>
        </p:spPr>
      </p:pic>
      <p:sp>
        <p:nvSpPr>
          <p:cNvPr id="27" name="文本框 26">
            <a:extLst>
              <a:ext uri="{FF2B5EF4-FFF2-40B4-BE49-F238E27FC236}">
                <a16:creationId xmlns:a16="http://schemas.microsoft.com/office/drawing/2014/main" id="{892BD55B-C376-16DD-DFA0-B2CCE18506D4}"/>
              </a:ext>
            </a:extLst>
          </p:cNvPr>
          <p:cNvSpPr txBox="1"/>
          <p:nvPr/>
        </p:nvSpPr>
        <p:spPr>
          <a:xfrm>
            <a:off x="6513342" y="4149950"/>
            <a:ext cx="1813317" cy="461665"/>
          </a:xfrm>
          <a:prstGeom prst="rect">
            <a:avLst/>
          </a:prstGeom>
          <a:noFill/>
        </p:spPr>
        <p:txBody>
          <a:bodyPr wrap="none" rtlCol="0">
            <a:spAutoFit/>
          </a:bodyPr>
          <a:lstStyle/>
          <a:p>
            <a:pPr algn="ctr"/>
            <a:r>
              <a:rPr kumimoji="1" lang="zh-CN" altLang="en-US" sz="1200" dirty="0"/>
              <a:t>全球多</a:t>
            </a:r>
            <a:r>
              <a:rPr kumimoji="1" lang="en-US" altLang="zh-CN" sz="1200" dirty="0"/>
              <a:t>Region</a:t>
            </a:r>
            <a:r>
              <a:rPr kumimoji="1" lang="zh-CN" altLang="en-US" sz="1200" dirty="0"/>
              <a:t>部署同步</a:t>
            </a:r>
            <a:endParaRPr kumimoji="1" lang="en-US" altLang="zh-CN" sz="1200" dirty="0"/>
          </a:p>
          <a:p>
            <a:pPr algn="ctr"/>
            <a:r>
              <a:rPr kumimoji="1" lang="en-US" altLang="zh-CN" sz="1200" dirty="0"/>
              <a:t>CDN</a:t>
            </a:r>
            <a:r>
              <a:rPr kumimoji="1" lang="zh-CN" altLang="en-US" sz="1200" dirty="0"/>
              <a:t>加速</a:t>
            </a:r>
          </a:p>
        </p:txBody>
      </p:sp>
      <p:sp>
        <p:nvSpPr>
          <p:cNvPr id="28" name="圆柱体 27">
            <a:extLst>
              <a:ext uri="{FF2B5EF4-FFF2-40B4-BE49-F238E27FC236}">
                <a16:creationId xmlns:a16="http://schemas.microsoft.com/office/drawing/2014/main" id="{A915B2E2-72CA-8135-BC20-471E78D73A9E}"/>
              </a:ext>
            </a:extLst>
          </p:cNvPr>
          <p:cNvSpPr/>
          <p:nvPr/>
        </p:nvSpPr>
        <p:spPr>
          <a:xfrm>
            <a:off x="7050406" y="3192160"/>
            <a:ext cx="658026" cy="90858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OSS</a:t>
            </a:r>
            <a:endParaRPr kumimoji="1" lang="zh-CN" altLang="en-US" dirty="0"/>
          </a:p>
        </p:txBody>
      </p:sp>
      <p:sp>
        <p:nvSpPr>
          <p:cNvPr id="30" name="左箭头 29">
            <a:extLst>
              <a:ext uri="{FF2B5EF4-FFF2-40B4-BE49-F238E27FC236}">
                <a16:creationId xmlns:a16="http://schemas.microsoft.com/office/drawing/2014/main" id="{510194F0-654F-9A45-8332-5BF1777700B0}"/>
              </a:ext>
            </a:extLst>
          </p:cNvPr>
          <p:cNvSpPr/>
          <p:nvPr/>
        </p:nvSpPr>
        <p:spPr>
          <a:xfrm>
            <a:off x="7887089" y="3554590"/>
            <a:ext cx="515749" cy="22688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3" name="左箭头 92">
            <a:extLst>
              <a:ext uri="{FF2B5EF4-FFF2-40B4-BE49-F238E27FC236}">
                <a16:creationId xmlns:a16="http://schemas.microsoft.com/office/drawing/2014/main" id="{53091DFC-F6AB-10D1-40AC-7D6B57AFA0EB}"/>
              </a:ext>
            </a:extLst>
          </p:cNvPr>
          <p:cNvSpPr/>
          <p:nvPr/>
        </p:nvSpPr>
        <p:spPr>
          <a:xfrm>
            <a:off x="4260277" y="3554589"/>
            <a:ext cx="2624246" cy="226885"/>
          </a:xfrm>
          <a:prstGeom prst="lef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94" name="文本框 93">
            <a:extLst>
              <a:ext uri="{FF2B5EF4-FFF2-40B4-BE49-F238E27FC236}">
                <a16:creationId xmlns:a16="http://schemas.microsoft.com/office/drawing/2014/main" id="{4E595E08-C7C3-B396-EE58-FBC9F5B9BBAA}"/>
              </a:ext>
            </a:extLst>
          </p:cNvPr>
          <p:cNvSpPr txBox="1"/>
          <p:nvPr/>
        </p:nvSpPr>
        <p:spPr>
          <a:xfrm>
            <a:off x="4833490" y="1734495"/>
            <a:ext cx="3073277" cy="369332"/>
          </a:xfrm>
          <a:prstGeom prst="rect">
            <a:avLst/>
          </a:prstGeom>
          <a:noFill/>
          <a:ln>
            <a:solidFill>
              <a:schemeClr val="tx1"/>
            </a:solidFill>
          </a:ln>
        </p:spPr>
        <p:txBody>
          <a:bodyPr wrap="none" rtlCol="0">
            <a:spAutoFit/>
          </a:bodyPr>
          <a:lstStyle/>
          <a:p>
            <a:pPr marL="285750" indent="-285750">
              <a:buFont typeface="Arial" panose="020B0604020202020204" pitchFamily="34" charset="0"/>
              <a:buChar char="•"/>
            </a:pPr>
            <a:r>
              <a:rPr kumimoji="1" lang="zh-CN" altLang="en-US" dirty="0"/>
              <a:t>自动选择全球最近接入点 </a:t>
            </a:r>
          </a:p>
        </p:txBody>
      </p:sp>
      <p:sp>
        <p:nvSpPr>
          <p:cNvPr id="96" name="文本框 95">
            <a:extLst>
              <a:ext uri="{FF2B5EF4-FFF2-40B4-BE49-F238E27FC236}">
                <a16:creationId xmlns:a16="http://schemas.microsoft.com/office/drawing/2014/main" id="{18283865-8981-FDBD-5EAD-F5796D151500}"/>
              </a:ext>
            </a:extLst>
          </p:cNvPr>
          <p:cNvSpPr txBox="1"/>
          <p:nvPr/>
        </p:nvSpPr>
        <p:spPr>
          <a:xfrm>
            <a:off x="4833489" y="2164277"/>
            <a:ext cx="3070190" cy="36933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kumimoji="1" lang="zh-CN" altLang="en-US" dirty="0"/>
              <a:t>自动选择最优匹配版本</a:t>
            </a:r>
          </a:p>
        </p:txBody>
      </p:sp>
      <p:sp>
        <p:nvSpPr>
          <p:cNvPr id="97" name="文本框 96">
            <a:extLst>
              <a:ext uri="{FF2B5EF4-FFF2-40B4-BE49-F238E27FC236}">
                <a16:creationId xmlns:a16="http://schemas.microsoft.com/office/drawing/2014/main" id="{4BBC1BBE-8186-A850-45F3-9A4CC5E4291E}"/>
              </a:ext>
            </a:extLst>
          </p:cNvPr>
          <p:cNvSpPr txBox="1"/>
          <p:nvPr/>
        </p:nvSpPr>
        <p:spPr>
          <a:xfrm>
            <a:off x="4833488" y="2594059"/>
            <a:ext cx="3070189" cy="369332"/>
          </a:xfrm>
          <a:prstGeom prst="rect">
            <a:avLst/>
          </a:prstGeom>
          <a:noFill/>
          <a:ln>
            <a:solidFill>
              <a:schemeClr val="tx1"/>
            </a:solidFill>
          </a:ln>
        </p:spPr>
        <p:txBody>
          <a:bodyPr wrap="square" rtlCol="0">
            <a:spAutoFit/>
          </a:bodyPr>
          <a:lstStyle/>
          <a:p>
            <a:pPr marL="285750" indent="-285750">
              <a:buFont typeface="Arial" panose="020B0604020202020204" pitchFamily="34" charset="0"/>
              <a:buChar char="•"/>
            </a:pPr>
            <a:r>
              <a:rPr kumimoji="1" lang="zh-CN" altLang="en-US" dirty="0"/>
              <a:t>失败上报</a:t>
            </a:r>
            <a:r>
              <a:rPr kumimoji="1" lang="en-US" altLang="zh-CN" dirty="0"/>
              <a:t>Refine</a:t>
            </a:r>
            <a:r>
              <a:rPr kumimoji="1" lang="zh-CN" altLang="en-US" dirty="0"/>
              <a:t>机制</a:t>
            </a:r>
          </a:p>
        </p:txBody>
      </p:sp>
      <p:pic>
        <p:nvPicPr>
          <p:cNvPr id="99" name="Picture 63" descr="A close up of a logo&#13;&#10;&#13;&#10;Description automatically generated">
            <a:extLst>
              <a:ext uri="{FF2B5EF4-FFF2-40B4-BE49-F238E27FC236}">
                <a16:creationId xmlns:a16="http://schemas.microsoft.com/office/drawing/2014/main" id="{823BDBE0-D242-C739-508B-3DD3A442D2AF}"/>
              </a:ext>
            </a:extLst>
          </p:cNvPr>
          <p:cNvPicPr>
            <a:picLocks noChangeAspect="1"/>
          </p:cNvPicPr>
          <p:nvPr/>
        </p:nvPicPr>
        <p:blipFill>
          <a:blip r:embed="rId8">
            <a:duotone>
              <a:schemeClr val="accent4">
                <a:shade val="45000"/>
                <a:satMod val="135000"/>
              </a:schemeClr>
              <a:prstClr val="white"/>
            </a:duotone>
          </a:blip>
          <a:stretch>
            <a:fillRect/>
          </a:stretch>
        </p:blipFill>
        <p:spPr>
          <a:xfrm>
            <a:off x="605094" y="5256096"/>
            <a:ext cx="719633" cy="752794"/>
          </a:xfrm>
          <a:prstGeom prst="rect">
            <a:avLst/>
          </a:prstGeom>
        </p:spPr>
      </p:pic>
      <p:cxnSp>
        <p:nvCxnSpPr>
          <p:cNvPr id="43" name="曲线连接符 42">
            <a:extLst>
              <a:ext uri="{FF2B5EF4-FFF2-40B4-BE49-F238E27FC236}">
                <a16:creationId xmlns:a16="http://schemas.microsoft.com/office/drawing/2014/main" id="{945B86B4-B0C2-D462-A971-F991D18238F6}"/>
              </a:ext>
            </a:extLst>
          </p:cNvPr>
          <p:cNvCxnSpPr>
            <a:cxnSpLocks/>
            <a:stCxn id="87" idx="2"/>
            <a:endCxn id="99" idx="0"/>
          </p:cNvCxnSpPr>
          <p:nvPr/>
        </p:nvCxnSpPr>
        <p:spPr>
          <a:xfrm rot="5400000">
            <a:off x="1794574" y="3261849"/>
            <a:ext cx="1164584" cy="2823910"/>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0" name="曲线连接符 109">
            <a:extLst>
              <a:ext uri="{FF2B5EF4-FFF2-40B4-BE49-F238E27FC236}">
                <a16:creationId xmlns:a16="http://schemas.microsoft.com/office/drawing/2014/main" id="{E798AA71-2037-8BEA-82FA-C85ED75E40FD}"/>
              </a:ext>
            </a:extLst>
          </p:cNvPr>
          <p:cNvCxnSpPr>
            <a:cxnSpLocks/>
            <a:stCxn id="77" idx="2"/>
            <a:endCxn id="99" idx="0"/>
          </p:cNvCxnSpPr>
          <p:nvPr/>
        </p:nvCxnSpPr>
        <p:spPr>
          <a:xfrm rot="5400000">
            <a:off x="1345947" y="3706006"/>
            <a:ext cx="1169055" cy="193112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曲线连接符 112">
            <a:extLst>
              <a:ext uri="{FF2B5EF4-FFF2-40B4-BE49-F238E27FC236}">
                <a16:creationId xmlns:a16="http://schemas.microsoft.com/office/drawing/2014/main" id="{2ED4A6E7-0A44-4BB8-4858-1B4272B6FAB8}"/>
              </a:ext>
            </a:extLst>
          </p:cNvPr>
          <p:cNvCxnSpPr>
            <a:cxnSpLocks/>
            <a:stCxn id="69" idx="2"/>
            <a:endCxn id="99" idx="0"/>
          </p:cNvCxnSpPr>
          <p:nvPr/>
        </p:nvCxnSpPr>
        <p:spPr>
          <a:xfrm rot="5400000">
            <a:off x="897562" y="4150408"/>
            <a:ext cx="1173038" cy="1038339"/>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曲线连接符 115">
            <a:extLst>
              <a:ext uri="{FF2B5EF4-FFF2-40B4-BE49-F238E27FC236}">
                <a16:creationId xmlns:a16="http://schemas.microsoft.com/office/drawing/2014/main" id="{519C6F94-864F-D766-BB57-05883327C559}"/>
              </a:ext>
            </a:extLst>
          </p:cNvPr>
          <p:cNvCxnSpPr>
            <a:cxnSpLocks/>
            <a:stCxn id="61" idx="2"/>
            <a:endCxn id="99" idx="0"/>
          </p:cNvCxnSpPr>
          <p:nvPr/>
        </p:nvCxnSpPr>
        <p:spPr>
          <a:xfrm rot="5400000">
            <a:off x="442077" y="4599905"/>
            <a:ext cx="1179025" cy="133356"/>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956A533C-D30D-C601-0DD7-A96F122F5A96}"/>
              </a:ext>
            </a:extLst>
          </p:cNvPr>
          <p:cNvSpPr txBox="1"/>
          <p:nvPr/>
        </p:nvSpPr>
        <p:spPr>
          <a:xfrm>
            <a:off x="1543332" y="5246035"/>
            <a:ext cx="1830950" cy="253916"/>
          </a:xfrm>
          <a:prstGeom prst="rect">
            <a:avLst/>
          </a:prstGeom>
          <a:noFill/>
        </p:spPr>
        <p:txBody>
          <a:bodyPr wrap="none" rtlCol="0">
            <a:spAutoFit/>
          </a:bodyPr>
          <a:lstStyle/>
          <a:p>
            <a:r>
              <a:rPr kumimoji="1" lang="en-US" altLang="zh-CN" sz="1050" dirty="0"/>
              <a:t>CPU</a:t>
            </a:r>
            <a:r>
              <a:rPr kumimoji="1" lang="zh-CN" altLang="en-US" sz="1050" dirty="0"/>
              <a:t>、内存等资源占用指标</a:t>
            </a:r>
          </a:p>
        </p:txBody>
      </p:sp>
      <p:sp>
        <p:nvSpPr>
          <p:cNvPr id="135" name="文本框 134">
            <a:extLst>
              <a:ext uri="{FF2B5EF4-FFF2-40B4-BE49-F238E27FC236}">
                <a16:creationId xmlns:a16="http://schemas.microsoft.com/office/drawing/2014/main" id="{8601E872-8039-5E3B-5A87-3BC85B8F80F5}"/>
              </a:ext>
            </a:extLst>
          </p:cNvPr>
          <p:cNvSpPr txBox="1"/>
          <p:nvPr/>
        </p:nvSpPr>
        <p:spPr>
          <a:xfrm>
            <a:off x="1543332" y="5841946"/>
            <a:ext cx="2408032" cy="253916"/>
          </a:xfrm>
          <a:prstGeom prst="rect">
            <a:avLst/>
          </a:prstGeom>
          <a:noFill/>
        </p:spPr>
        <p:txBody>
          <a:bodyPr wrap="none" rtlCol="0">
            <a:spAutoFit/>
          </a:bodyPr>
          <a:lstStyle/>
          <a:p>
            <a:r>
              <a:rPr kumimoji="1" lang="zh-CN" altLang="en-US" sz="1050" dirty="0"/>
              <a:t>重启、</a:t>
            </a:r>
            <a:r>
              <a:rPr kumimoji="1" lang="en-US" altLang="zh-CN" sz="1050" dirty="0"/>
              <a:t>Overflow</a:t>
            </a:r>
            <a:r>
              <a:rPr kumimoji="1" lang="zh-CN" altLang="en-US" sz="1050" dirty="0"/>
              <a:t>、错误率过高等事件</a:t>
            </a:r>
          </a:p>
        </p:txBody>
      </p:sp>
      <p:sp>
        <p:nvSpPr>
          <p:cNvPr id="136" name="文本框 135">
            <a:extLst>
              <a:ext uri="{FF2B5EF4-FFF2-40B4-BE49-F238E27FC236}">
                <a16:creationId xmlns:a16="http://schemas.microsoft.com/office/drawing/2014/main" id="{1A2D66D3-021D-47C5-565C-1A453BC402EC}"/>
              </a:ext>
            </a:extLst>
          </p:cNvPr>
          <p:cNvSpPr txBox="1"/>
          <p:nvPr/>
        </p:nvSpPr>
        <p:spPr>
          <a:xfrm>
            <a:off x="1526314" y="5540362"/>
            <a:ext cx="2877711" cy="253916"/>
          </a:xfrm>
          <a:prstGeom prst="rect">
            <a:avLst/>
          </a:prstGeom>
          <a:noFill/>
        </p:spPr>
        <p:txBody>
          <a:bodyPr wrap="none" rtlCol="0">
            <a:spAutoFit/>
          </a:bodyPr>
          <a:lstStyle/>
          <a:p>
            <a:r>
              <a:rPr kumimoji="1" lang="zh-CN" altLang="en-US" sz="1050" dirty="0"/>
              <a:t>处理、解析、过滤、</a:t>
            </a:r>
            <a:r>
              <a:rPr kumimoji="1" lang="en-US" altLang="zh-CN" sz="1050" dirty="0"/>
              <a:t>GC</a:t>
            </a:r>
            <a:r>
              <a:rPr kumimoji="1" lang="zh-CN" altLang="en-US" sz="1050" dirty="0"/>
              <a:t>等</a:t>
            </a:r>
            <a:r>
              <a:rPr kumimoji="1" lang="en-US" altLang="zh-CN" sz="1050" dirty="0" err="1"/>
              <a:t>qps</a:t>
            </a:r>
            <a:r>
              <a:rPr kumimoji="1" lang="zh-CN" altLang="en-US" sz="1050" dirty="0"/>
              <a:t>、</a:t>
            </a:r>
            <a:r>
              <a:rPr kumimoji="1" lang="en-US" altLang="zh-CN" sz="1050" dirty="0"/>
              <a:t>latency</a:t>
            </a:r>
            <a:r>
              <a:rPr kumimoji="1" lang="zh-CN" altLang="en-US" sz="1050" dirty="0"/>
              <a:t>指标</a:t>
            </a:r>
          </a:p>
        </p:txBody>
      </p:sp>
      <p:sp>
        <p:nvSpPr>
          <p:cNvPr id="2" name="文本框 1">
            <a:extLst>
              <a:ext uri="{FF2B5EF4-FFF2-40B4-BE49-F238E27FC236}">
                <a16:creationId xmlns:a16="http://schemas.microsoft.com/office/drawing/2014/main" id="{824FFC1E-8C7C-2FF0-58DE-42994F818820}"/>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33996557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直接连接符 1">
            <a:extLst>
              <a:ext uri="{FF2B5EF4-FFF2-40B4-BE49-F238E27FC236}">
                <a16:creationId xmlns:a16="http://schemas.microsoft.com/office/drawing/2014/main" id="{9B5F4A12-9DC2-124E-9A0F-54A1B01EAA34}"/>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10" name="TextBox 6">
            <a:extLst>
              <a:ext uri="{FF2B5EF4-FFF2-40B4-BE49-F238E27FC236}">
                <a16:creationId xmlns:a16="http://schemas.microsoft.com/office/drawing/2014/main" id="{5BE19B13-293B-0444-9036-1C5C1DC21DE5}"/>
              </a:ext>
            </a:extLst>
          </p:cNvPr>
          <p:cNvSpPr>
            <a:spLocks noChangeArrowheads="1"/>
          </p:cNvSpPr>
          <p:nvPr/>
        </p:nvSpPr>
        <p:spPr bwMode="auto">
          <a:xfrm>
            <a:off x="311108" y="328022"/>
            <a:ext cx="11367747"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全局数据流程</a:t>
            </a:r>
          </a:p>
        </p:txBody>
      </p:sp>
      <p:pic>
        <p:nvPicPr>
          <p:cNvPr id="61" name="图片 60">
            <a:extLst>
              <a:ext uri="{FF2B5EF4-FFF2-40B4-BE49-F238E27FC236}">
                <a16:creationId xmlns:a16="http://schemas.microsoft.com/office/drawing/2014/main" id="{FF5D1FC4-BB69-A34A-A91B-F7AD08BE0170}"/>
              </a:ext>
            </a:extLst>
          </p:cNvPr>
          <p:cNvPicPr>
            <a:picLocks noChangeAspect="1"/>
          </p:cNvPicPr>
          <p:nvPr/>
        </p:nvPicPr>
        <p:blipFill>
          <a:blip r:embed="rId3"/>
          <a:stretch>
            <a:fillRect/>
          </a:stretch>
        </p:blipFill>
        <p:spPr>
          <a:xfrm>
            <a:off x="847034" y="3937729"/>
            <a:ext cx="573821" cy="535096"/>
          </a:xfrm>
          <a:prstGeom prst="rect">
            <a:avLst/>
          </a:prstGeom>
        </p:spPr>
      </p:pic>
      <p:pic>
        <p:nvPicPr>
          <p:cNvPr id="64" name="图片 63">
            <a:extLst>
              <a:ext uri="{FF2B5EF4-FFF2-40B4-BE49-F238E27FC236}">
                <a16:creationId xmlns:a16="http://schemas.microsoft.com/office/drawing/2014/main" id="{FDDA06BB-506C-2B41-989F-FD4E3C5C90C6}"/>
              </a:ext>
            </a:extLst>
          </p:cNvPr>
          <p:cNvPicPr>
            <a:picLocks noChangeAspect="1"/>
          </p:cNvPicPr>
          <p:nvPr/>
        </p:nvPicPr>
        <p:blipFill>
          <a:blip r:embed="rId4"/>
          <a:stretch>
            <a:fillRect/>
          </a:stretch>
        </p:blipFill>
        <p:spPr>
          <a:xfrm>
            <a:off x="1926952" y="3829668"/>
            <a:ext cx="723565" cy="751217"/>
          </a:xfrm>
          <a:prstGeom prst="rect">
            <a:avLst/>
          </a:prstGeom>
        </p:spPr>
      </p:pic>
      <p:cxnSp>
        <p:nvCxnSpPr>
          <p:cNvPr id="66" name="直线箭头连接符 65">
            <a:extLst>
              <a:ext uri="{FF2B5EF4-FFF2-40B4-BE49-F238E27FC236}">
                <a16:creationId xmlns:a16="http://schemas.microsoft.com/office/drawing/2014/main" id="{43F89BCF-0C23-D946-A7D4-CAB87A142121}"/>
              </a:ext>
            </a:extLst>
          </p:cNvPr>
          <p:cNvCxnSpPr>
            <a:cxnSpLocks/>
          </p:cNvCxnSpPr>
          <p:nvPr/>
        </p:nvCxnSpPr>
        <p:spPr>
          <a:xfrm>
            <a:off x="1526045" y="4205276"/>
            <a:ext cx="425089" cy="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75" name="Graphic 81" descr="Database">
            <a:extLst>
              <a:ext uri="{FF2B5EF4-FFF2-40B4-BE49-F238E27FC236}">
                <a16:creationId xmlns:a16="http://schemas.microsoft.com/office/drawing/2014/main" id="{D59EB61B-18B2-3247-BBD6-3C59CDA5D6B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42054" y="3795591"/>
            <a:ext cx="836811" cy="836811"/>
          </a:xfrm>
          <a:prstGeom prst="rect">
            <a:avLst/>
          </a:prstGeom>
        </p:spPr>
      </p:pic>
      <p:pic>
        <p:nvPicPr>
          <p:cNvPr id="89" name="图片 88">
            <a:extLst>
              <a:ext uri="{FF2B5EF4-FFF2-40B4-BE49-F238E27FC236}">
                <a16:creationId xmlns:a16="http://schemas.microsoft.com/office/drawing/2014/main" id="{C2E643A6-A10D-2A40-9DDF-FB2591A25817}"/>
              </a:ext>
            </a:extLst>
          </p:cNvPr>
          <p:cNvPicPr>
            <a:picLocks noChangeAspect="1"/>
          </p:cNvPicPr>
          <p:nvPr/>
        </p:nvPicPr>
        <p:blipFill>
          <a:blip r:embed="rId7">
            <a:duotone>
              <a:prstClr val="black"/>
              <a:schemeClr val="accent2">
                <a:tint val="45000"/>
                <a:satMod val="400000"/>
              </a:schemeClr>
            </a:duotone>
            <a:extLst>
              <a:ext uri="{BEBA8EAE-BF5A-486C-A8C5-ECC9F3942E4B}">
                <a14:imgProps xmlns:a14="http://schemas.microsoft.com/office/drawing/2010/main">
                  <a14:imgLayer r:embed="rId8">
                    <a14:imgEffect>
                      <a14:brightnessContrast bright="-40000" contrast="-20000"/>
                    </a14:imgEffect>
                  </a14:imgLayer>
                </a14:imgProps>
              </a:ext>
              <a:ext uri="{28A0092B-C50C-407E-A947-70E740481C1C}">
                <a14:useLocalDpi xmlns:a14="http://schemas.microsoft.com/office/drawing/2010/main" val="0"/>
              </a:ext>
            </a:extLst>
          </a:blip>
          <a:stretch>
            <a:fillRect/>
          </a:stretch>
        </p:blipFill>
        <p:spPr>
          <a:xfrm>
            <a:off x="810607" y="5082400"/>
            <a:ext cx="631078" cy="591971"/>
          </a:xfrm>
          <a:prstGeom prst="rect">
            <a:avLst/>
          </a:prstGeom>
        </p:spPr>
      </p:pic>
      <p:pic>
        <p:nvPicPr>
          <p:cNvPr id="2" name="图片 1">
            <a:extLst>
              <a:ext uri="{FF2B5EF4-FFF2-40B4-BE49-F238E27FC236}">
                <a16:creationId xmlns:a16="http://schemas.microsoft.com/office/drawing/2014/main" id="{26EE8DB7-AF08-CE4F-8DE0-61214E7A0222}"/>
              </a:ext>
            </a:extLst>
          </p:cNvPr>
          <p:cNvPicPr>
            <a:picLocks noChangeAspect="1"/>
          </p:cNvPicPr>
          <p:nvPr/>
        </p:nvPicPr>
        <p:blipFill>
          <a:blip r:embed="rId9"/>
          <a:stretch>
            <a:fillRect/>
          </a:stretch>
        </p:blipFill>
        <p:spPr>
          <a:xfrm>
            <a:off x="1595028" y="2338548"/>
            <a:ext cx="723854" cy="454390"/>
          </a:xfrm>
          <a:prstGeom prst="rect">
            <a:avLst/>
          </a:prstGeom>
        </p:spPr>
      </p:pic>
      <p:pic>
        <p:nvPicPr>
          <p:cNvPr id="3" name="图片 2">
            <a:extLst>
              <a:ext uri="{FF2B5EF4-FFF2-40B4-BE49-F238E27FC236}">
                <a16:creationId xmlns:a16="http://schemas.microsoft.com/office/drawing/2014/main" id="{F5B2B6DE-2A85-4D44-9A5D-2992FF51C6AF}"/>
              </a:ext>
            </a:extLst>
          </p:cNvPr>
          <p:cNvPicPr>
            <a:picLocks noChangeAspect="1"/>
          </p:cNvPicPr>
          <p:nvPr/>
        </p:nvPicPr>
        <p:blipFill>
          <a:blip r:embed="rId10"/>
          <a:stretch>
            <a:fillRect/>
          </a:stretch>
        </p:blipFill>
        <p:spPr>
          <a:xfrm>
            <a:off x="824510" y="2338548"/>
            <a:ext cx="695784" cy="454390"/>
          </a:xfrm>
          <a:prstGeom prst="rect">
            <a:avLst/>
          </a:prstGeom>
        </p:spPr>
      </p:pic>
      <p:pic>
        <p:nvPicPr>
          <p:cNvPr id="4" name="图片 3">
            <a:extLst>
              <a:ext uri="{FF2B5EF4-FFF2-40B4-BE49-F238E27FC236}">
                <a16:creationId xmlns:a16="http://schemas.microsoft.com/office/drawing/2014/main" id="{969A10F1-B277-DA41-9958-87DDF154FFAC}"/>
              </a:ext>
            </a:extLst>
          </p:cNvPr>
          <p:cNvPicPr>
            <a:picLocks noChangeAspect="1"/>
          </p:cNvPicPr>
          <p:nvPr/>
        </p:nvPicPr>
        <p:blipFill>
          <a:blip r:embed="rId11"/>
          <a:stretch>
            <a:fillRect/>
          </a:stretch>
        </p:blipFill>
        <p:spPr>
          <a:xfrm>
            <a:off x="1426483" y="909308"/>
            <a:ext cx="750467" cy="764196"/>
          </a:xfrm>
          <a:prstGeom prst="rect">
            <a:avLst/>
          </a:prstGeom>
        </p:spPr>
      </p:pic>
      <p:pic>
        <p:nvPicPr>
          <p:cNvPr id="101" name="Picture 83">
            <a:extLst>
              <a:ext uri="{FF2B5EF4-FFF2-40B4-BE49-F238E27FC236}">
                <a16:creationId xmlns:a16="http://schemas.microsoft.com/office/drawing/2014/main" id="{53BD47EE-909D-D94F-986F-A0EBA6218BEA}"/>
              </a:ext>
            </a:extLst>
          </p:cNvPr>
          <p:cNvPicPr>
            <a:picLocks noChangeAspect="1"/>
          </p:cNvPicPr>
          <p:nvPr/>
        </p:nvPicPr>
        <p:blipFill>
          <a:blip r:embed="rId1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849728" y="4472825"/>
            <a:ext cx="559960" cy="559960"/>
          </a:xfrm>
          <a:prstGeom prst="rect">
            <a:avLst/>
          </a:prstGeom>
        </p:spPr>
      </p:pic>
      <p:pic>
        <p:nvPicPr>
          <p:cNvPr id="104" name="图片 103">
            <a:extLst>
              <a:ext uri="{FF2B5EF4-FFF2-40B4-BE49-F238E27FC236}">
                <a16:creationId xmlns:a16="http://schemas.microsoft.com/office/drawing/2014/main" id="{C0F2B3F2-48F6-EB45-996B-434576004192}"/>
              </a:ext>
            </a:extLst>
          </p:cNvPr>
          <p:cNvPicPr>
            <a:picLocks noChangeAspect="1"/>
          </p:cNvPicPr>
          <p:nvPr/>
        </p:nvPicPr>
        <p:blipFill>
          <a:blip r:embed="rId4"/>
          <a:stretch>
            <a:fillRect/>
          </a:stretch>
        </p:blipFill>
        <p:spPr>
          <a:xfrm>
            <a:off x="1902648" y="5045381"/>
            <a:ext cx="723565" cy="751217"/>
          </a:xfrm>
          <a:prstGeom prst="rect">
            <a:avLst/>
          </a:prstGeom>
        </p:spPr>
      </p:pic>
      <p:pic>
        <p:nvPicPr>
          <p:cNvPr id="105" name="Graphic 81" descr="Database">
            <a:extLst>
              <a:ext uri="{FF2B5EF4-FFF2-40B4-BE49-F238E27FC236}">
                <a16:creationId xmlns:a16="http://schemas.microsoft.com/office/drawing/2014/main" id="{D5407F8C-F716-F545-B22D-12202A0541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42053" y="5002583"/>
            <a:ext cx="836811" cy="836811"/>
          </a:xfrm>
          <a:prstGeom prst="rect">
            <a:avLst/>
          </a:prstGeom>
        </p:spPr>
      </p:pic>
      <p:pic>
        <p:nvPicPr>
          <p:cNvPr id="106" name="Graphic 81" descr="Database">
            <a:extLst>
              <a:ext uri="{FF2B5EF4-FFF2-40B4-BE49-F238E27FC236}">
                <a16:creationId xmlns:a16="http://schemas.microsoft.com/office/drawing/2014/main" id="{DAEFAA0B-D61F-984A-8162-0580382DAE2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691286" y="2143787"/>
            <a:ext cx="836811" cy="836811"/>
          </a:xfrm>
          <a:prstGeom prst="rect">
            <a:avLst/>
          </a:prstGeom>
        </p:spPr>
      </p:pic>
      <p:cxnSp>
        <p:nvCxnSpPr>
          <p:cNvPr id="107" name="直线箭头连接符 106">
            <a:extLst>
              <a:ext uri="{FF2B5EF4-FFF2-40B4-BE49-F238E27FC236}">
                <a16:creationId xmlns:a16="http://schemas.microsoft.com/office/drawing/2014/main" id="{6E9AF9BE-D2A6-3148-B128-FABEA6175572}"/>
              </a:ext>
            </a:extLst>
          </p:cNvPr>
          <p:cNvCxnSpPr>
            <a:cxnSpLocks/>
          </p:cNvCxnSpPr>
          <p:nvPr/>
        </p:nvCxnSpPr>
        <p:spPr>
          <a:xfrm>
            <a:off x="1471931" y="5385973"/>
            <a:ext cx="425089" cy="5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09" name="直线箭头连接符 108">
            <a:extLst>
              <a:ext uri="{FF2B5EF4-FFF2-40B4-BE49-F238E27FC236}">
                <a16:creationId xmlns:a16="http://schemas.microsoft.com/office/drawing/2014/main" id="{136281BE-78C5-174C-9F1A-D41A877A2605}"/>
              </a:ext>
            </a:extLst>
          </p:cNvPr>
          <p:cNvCxnSpPr>
            <a:cxnSpLocks/>
            <a:stCxn id="64" idx="3"/>
            <a:endCxn id="75" idx="1"/>
          </p:cNvCxnSpPr>
          <p:nvPr/>
        </p:nvCxnSpPr>
        <p:spPr>
          <a:xfrm>
            <a:off x="2650517" y="4205277"/>
            <a:ext cx="791537" cy="872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0" name="直线箭头连接符 109">
            <a:extLst>
              <a:ext uri="{FF2B5EF4-FFF2-40B4-BE49-F238E27FC236}">
                <a16:creationId xmlns:a16="http://schemas.microsoft.com/office/drawing/2014/main" id="{5505D38A-6339-4C4E-A90E-1EF63FA4CD19}"/>
              </a:ext>
            </a:extLst>
          </p:cNvPr>
          <p:cNvCxnSpPr>
            <a:cxnSpLocks/>
            <a:stCxn id="104" idx="3"/>
            <a:endCxn id="105" idx="1"/>
          </p:cNvCxnSpPr>
          <p:nvPr/>
        </p:nvCxnSpPr>
        <p:spPr>
          <a:xfrm flipV="1">
            <a:off x="2626213" y="5420989"/>
            <a:ext cx="815840" cy="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1" name="圆角矩形">
            <a:extLst>
              <a:ext uri="{FF2B5EF4-FFF2-40B4-BE49-F238E27FC236}">
                <a16:creationId xmlns:a16="http://schemas.microsoft.com/office/drawing/2014/main" id="{1B52394B-9F67-5247-9E78-6A6113432AC5}"/>
              </a:ext>
            </a:extLst>
          </p:cNvPr>
          <p:cNvSpPr/>
          <p:nvPr/>
        </p:nvSpPr>
        <p:spPr>
          <a:xfrm>
            <a:off x="717009" y="3752805"/>
            <a:ext cx="2043159" cy="893572"/>
          </a:xfrm>
          <a:prstGeom prst="roundRect">
            <a:avLst>
              <a:gd name="adj" fmla="val 823"/>
            </a:avLst>
          </a:prstGeom>
          <a:noFill/>
          <a:ln w="12700">
            <a:solidFill>
              <a:schemeClr val="tx2">
                <a:lumMod val="40000"/>
                <a:lumOff val="60000"/>
              </a:schemeClr>
            </a:solidFill>
            <a:prstDash val="dash"/>
          </a:ln>
        </p:spPr>
        <p:style>
          <a:lnRef idx="2">
            <a:schemeClr val="accent1"/>
          </a:lnRef>
          <a:fillRef idx="1">
            <a:schemeClr val="lt1"/>
          </a:fillRef>
          <a:effectRef idx="0">
            <a:schemeClr val="accent1"/>
          </a:effectRef>
          <a:fontRef idx="minor">
            <a:schemeClr val="dk1"/>
          </a:fontRef>
        </p:style>
        <p:txBody>
          <a:bodyPr wrap="square" lIns="7531" tIns="7531" rIns="7531" bIns="7531" numCol="1" anchor="ctr">
            <a:noAutofit/>
          </a:bodyPr>
          <a:lstStyle/>
          <a:p>
            <a:pPr algn="ctr" defTabSz="340678">
              <a:defRPr sz="1200" b="0">
                <a:solidFill>
                  <a:srgbClr val="232323"/>
                </a:solidFill>
                <a:latin typeface="Helvetica"/>
                <a:ea typeface="Helvetica"/>
                <a:cs typeface="Helvetica"/>
                <a:sym typeface="Helvetica"/>
              </a:defRPr>
            </a:pPr>
            <a:endParaRPr lang="zh-TW"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a:endParaRPr>
          </a:p>
        </p:txBody>
      </p:sp>
      <p:sp>
        <p:nvSpPr>
          <p:cNvPr id="112" name="圆角矩形">
            <a:extLst>
              <a:ext uri="{FF2B5EF4-FFF2-40B4-BE49-F238E27FC236}">
                <a16:creationId xmlns:a16="http://schemas.microsoft.com/office/drawing/2014/main" id="{47DB14CA-B697-0941-941E-64B499A8B772}"/>
              </a:ext>
            </a:extLst>
          </p:cNvPr>
          <p:cNvSpPr/>
          <p:nvPr/>
        </p:nvSpPr>
        <p:spPr>
          <a:xfrm>
            <a:off x="717008" y="4956493"/>
            <a:ext cx="2043159" cy="893572"/>
          </a:xfrm>
          <a:prstGeom prst="roundRect">
            <a:avLst>
              <a:gd name="adj" fmla="val 823"/>
            </a:avLst>
          </a:prstGeom>
          <a:noFill/>
          <a:ln w="12700">
            <a:solidFill>
              <a:schemeClr val="tx2">
                <a:lumMod val="40000"/>
                <a:lumOff val="60000"/>
              </a:schemeClr>
            </a:solidFill>
            <a:prstDash val="dash"/>
          </a:ln>
        </p:spPr>
        <p:style>
          <a:lnRef idx="2">
            <a:schemeClr val="accent1"/>
          </a:lnRef>
          <a:fillRef idx="1">
            <a:schemeClr val="lt1"/>
          </a:fillRef>
          <a:effectRef idx="0">
            <a:schemeClr val="accent1"/>
          </a:effectRef>
          <a:fontRef idx="minor">
            <a:schemeClr val="dk1"/>
          </a:fontRef>
        </p:style>
        <p:txBody>
          <a:bodyPr wrap="square" lIns="7531" tIns="7531" rIns="7531" bIns="7531" numCol="1" anchor="ctr">
            <a:noAutofit/>
          </a:bodyPr>
          <a:lstStyle/>
          <a:p>
            <a:pPr algn="ctr" defTabSz="340678">
              <a:defRPr sz="1200" b="0">
                <a:solidFill>
                  <a:srgbClr val="232323"/>
                </a:solidFill>
                <a:latin typeface="Helvetica"/>
                <a:ea typeface="Helvetica"/>
                <a:cs typeface="Helvetica"/>
                <a:sym typeface="Helvetica"/>
              </a:defRPr>
            </a:pPr>
            <a:endParaRPr lang="zh-TW"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a:endParaRPr>
          </a:p>
        </p:txBody>
      </p:sp>
      <p:sp>
        <p:nvSpPr>
          <p:cNvPr id="113" name="矩形 112">
            <a:extLst>
              <a:ext uri="{FF2B5EF4-FFF2-40B4-BE49-F238E27FC236}">
                <a16:creationId xmlns:a16="http://schemas.microsoft.com/office/drawing/2014/main" id="{BF12C41C-4CAA-024C-8A7C-BB0A4DED2B85}"/>
              </a:ext>
            </a:extLst>
          </p:cNvPr>
          <p:cNvSpPr/>
          <p:nvPr/>
        </p:nvSpPr>
        <p:spPr>
          <a:xfrm>
            <a:off x="3038678" y="2282311"/>
            <a:ext cx="1147678" cy="56121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050" dirty="0"/>
              <a:t>Meta</a:t>
            </a:r>
            <a:r>
              <a:rPr kumimoji="1" lang="zh-CN" altLang="en-US" sz="1050" dirty="0"/>
              <a:t> </a:t>
            </a:r>
            <a:r>
              <a:rPr kumimoji="1" lang="en-US" altLang="zh-CN" sz="1050" dirty="0"/>
              <a:t>Injection</a:t>
            </a:r>
          </a:p>
          <a:p>
            <a:pPr algn="ctr"/>
            <a:r>
              <a:rPr kumimoji="1" lang="en-US" altLang="zh-CN" sz="1050" dirty="0"/>
              <a:t>Service</a:t>
            </a:r>
            <a:endParaRPr kumimoji="1" lang="zh-CN" altLang="en-US" sz="1050" dirty="0"/>
          </a:p>
        </p:txBody>
      </p:sp>
      <p:cxnSp>
        <p:nvCxnSpPr>
          <p:cNvPr id="114" name="直线箭头连接符 113">
            <a:extLst>
              <a:ext uri="{FF2B5EF4-FFF2-40B4-BE49-F238E27FC236}">
                <a16:creationId xmlns:a16="http://schemas.microsoft.com/office/drawing/2014/main" id="{5DA18AC3-AEE5-0348-9F84-93156F9713C4}"/>
              </a:ext>
            </a:extLst>
          </p:cNvPr>
          <p:cNvCxnSpPr>
            <a:cxnSpLocks/>
            <a:stCxn id="113" idx="3"/>
            <a:endCxn id="106" idx="1"/>
          </p:cNvCxnSpPr>
          <p:nvPr/>
        </p:nvCxnSpPr>
        <p:spPr>
          <a:xfrm flipV="1">
            <a:off x="4186356" y="2562193"/>
            <a:ext cx="504930" cy="72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5" name="直线箭头连接符 114">
            <a:extLst>
              <a:ext uri="{FF2B5EF4-FFF2-40B4-BE49-F238E27FC236}">
                <a16:creationId xmlns:a16="http://schemas.microsoft.com/office/drawing/2014/main" id="{C3435292-A321-654A-862B-18BE231A5720}"/>
              </a:ext>
            </a:extLst>
          </p:cNvPr>
          <p:cNvCxnSpPr>
            <a:cxnSpLocks/>
            <a:stCxn id="2" idx="3"/>
            <a:endCxn id="113" idx="1"/>
          </p:cNvCxnSpPr>
          <p:nvPr/>
        </p:nvCxnSpPr>
        <p:spPr>
          <a:xfrm flipV="1">
            <a:off x="2318882" y="2562921"/>
            <a:ext cx="719796" cy="282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16" name="圆角矩形">
            <a:extLst>
              <a:ext uri="{FF2B5EF4-FFF2-40B4-BE49-F238E27FC236}">
                <a16:creationId xmlns:a16="http://schemas.microsoft.com/office/drawing/2014/main" id="{DA9D7656-F1C4-4B40-B4A6-5BD04FE1F90F}"/>
              </a:ext>
            </a:extLst>
          </p:cNvPr>
          <p:cNvSpPr/>
          <p:nvPr/>
        </p:nvSpPr>
        <p:spPr>
          <a:xfrm>
            <a:off x="736965" y="2113431"/>
            <a:ext cx="2043159" cy="893572"/>
          </a:xfrm>
          <a:prstGeom prst="roundRect">
            <a:avLst>
              <a:gd name="adj" fmla="val 823"/>
            </a:avLst>
          </a:prstGeom>
          <a:noFill/>
          <a:ln w="12700">
            <a:solidFill>
              <a:schemeClr val="tx2">
                <a:lumMod val="40000"/>
                <a:lumOff val="60000"/>
              </a:schemeClr>
            </a:solidFill>
            <a:prstDash val="dash"/>
          </a:ln>
        </p:spPr>
        <p:style>
          <a:lnRef idx="2">
            <a:schemeClr val="accent1"/>
          </a:lnRef>
          <a:fillRef idx="1">
            <a:schemeClr val="lt1"/>
          </a:fillRef>
          <a:effectRef idx="0">
            <a:schemeClr val="accent1"/>
          </a:effectRef>
          <a:fontRef idx="minor">
            <a:schemeClr val="dk1"/>
          </a:fontRef>
        </p:style>
        <p:txBody>
          <a:bodyPr wrap="square" lIns="7531" tIns="7531" rIns="7531" bIns="7531" numCol="1" anchor="ctr">
            <a:noAutofit/>
          </a:bodyPr>
          <a:lstStyle/>
          <a:p>
            <a:pPr algn="ctr" defTabSz="340678">
              <a:defRPr sz="1200" b="0">
                <a:solidFill>
                  <a:srgbClr val="232323"/>
                </a:solidFill>
                <a:latin typeface="Helvetica"/>
                <a:ea typeface="Helvetica"/>
                <a:cs typeface="Helvetica"/>
                <a:sym typeface="Helvetica"/>
              </a:defRPr>
            </a:pPr>
            <a:endParaRPr lang="zh-TW"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a:endParaRPr>
          </a:p>
        </p:txBody>
      </p:sp>
      <p:cxnSp>
        <p:nvCxnSpPr>
          <p:cNvPr id="38" name="肘形连接符 37">
            <a:extLst>
              <a:ext uri="{FF2B5EF4-FFF2-40B4-BE49-F238E27FC236}">
                <a16:creationId xmlns:a16="http://schemas.microsoft.com/office/drawing/2014/main" id="{53FEFDB5-78AB-0940-B034-DBBF3B76FFB8}"/>
              </a:ext>
            </a:extLst>
          </p:cNvPr>
          <p:cNvCxnSpPr>
            <a:cxnSpLocks/>
            <a:stCxn id="4" idx="3"/>
            <a:endCxn id="106" idx="0"/>
          </p:cNvCxnSpPr>
          <p:nvPr/>
        </p:nvCxnSpPr>
        <p:spPr>
          <a:xfrm>
            <a:off x="2176950" y="1291406"/>
            <a:ext cx="2932742" cy="852381"/>
          </a:xfrm>
          <a:prstGeom prst="bentConnector2">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118" name="Graphic 81" descr="Database">
            <a:extLst>
              <a:ext uri="{FF2B5EF4-FFF2-40B4-BE49-F238E27FC236}">
                <a16:creationId xmlns:a16="http://schemas.microsoft.com/office/drawing/2014/main" id="{351D589A-EDA5-944B-833C-422D207C2C3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430635" y="2142051"/>
            <a:ext cx="836811" cy="836811"/>
          </a:xfrm>
          <a:prstGeom prst="rect">
            <a:avLst/>
          </a:prstGeom>
        </p:spPr>
      </p:pic>
      <p:pic>
        <p:nvPicPr>
          <p:cNvPr id="119" name="Graphic 81" descr="Database">
            <a:extLst>
              <a:ext uri="{FF2B5EF4-FFF2-40B4-BE49-F238E27FC236}">
                <a16:creationId xmlns:a16="http://schemas.microsoft.com/office/drawing/2014/main" id="{DF7FDCD5-ACF6-E944-B066-0F5FD84A2E84}"/>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021308" y="4334399"/>
            <a:ext cx="836811" cy="836811"/>
          </a:xfrm>
          <a:prstGeom prst="rect">
            <a:avLst/>
          </a:prstGeom>
        </p:spPr>
      </p:pic>
      <p:cxnSp>
        <p:nvCxnSpPr>
          <p:cNvPr id="120" name="直线箭头连接符 119">
            <a:extLst>
              <a:ext uri="{FF2B5EF4-FFF2-40B4-BE49-F238E27FC236}">
                <a16:creationId xmlns:a16="http://schemas.microsoft.com/office/drawing/2014/main" id="{3666E77E-398C-FA44-B471-FDB5F4D5549D}"/>
              </a:ext>
            </a:extLst>
          </p:cNvPr>
          <p:cNvCxnSpPr>
            <a:cxnSpLocks/>
            <a:stCxn id="75" idx="3"/>
            <a:endCxn id="101" idx="1"/>
          </p:cNvCxnSpPr>
          <p:nvPr/>
        </p:nvCxnSpPr>
        <p:spPr>
          <a:xfrm>
            <a:off x="4278865" y="4213997"/>
            <a:ext cx="570863" cy="53880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1" name="直线箭头连接符 120">
            <a:extLst>
              <a:ext uri="{FF2B5EF4-FFF2-40B4-BE49-F238E27FC236}">
                <a16:creationId xmlns:a16="http://schemas.microsoft.com/office/drawing/2014/main" id="{BE9BFC70-5AAA-F149-8732-C75CE960691A}"/>
              </a:ext>
            </a:extLst>
          </p:cNvPr>
          <p:cNvCxnSpPr>
            <a:cxnSpLocks/>
            <a:stCxn id="105" idx="3"/>
            <a:endCxn id="101" idx="1"/>
          </p:cNvCxnSpPr>
          <p:nvPr/>
        </p:nvCxnSpPr>
        <p:spPr>
          <a:xfrm flipV="1">
            <a:off x="4278864" y="4752805"/>
            <a:ext cx="570864" cy="66818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25" name="直线箭头连接符 124">
            <a:extLst>
              <a:ext uri="{FF2B5EF4-FFF2-40B4-BE49-F238E27FC236}">
                <a16:creationId xmlns:a16="http://schemas.microsoft.com/office/drawing/2014/main" id="{E5EEC95E-E862-664F-9E0A-EB1600AE480D}"/>
              </a:ext>
            </a:extLst>
          </p:cNvPr>
          <p:cNvCxnSpPr>
            <a:cxnSpLocks/>
            <a:stCxn id="135" idx="2"/>
            <a:endCxn id="101" idx="0"/>
          </p:cNvCxnSpPr>
          <p:nvPr/>
        </p:nvCxnSpPr>
        <p:spPr>
          <a:xfrm>
            <a:off x="5118928" y="3164038"/>
            <a:ext cx="10780" cy="1308787"/>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8" name="文本框 127">
            <a:extLst>
              <a:ext uri="{FF2B5EF4-FFF2-40B4-BE49-F238E27FC236}">
                <a16:creationId xmlns:a16="http://schemas.microsoft.com/office/drawing/2014/main" id="{231CBA24-E20A-444C-9A51-EF2DEE6704B6}"/>
              </a:ext>
            </a:extLst>
          </p:cNvPr>
          <p:cNvSpPr txBox="1"/>
          <p:nvPr/>
        </p:nvSpPr>
        <p:spPr>
          <a:xfrm>
            <a:off x="1256114" y="4634890"/>
            <a:ext cx="1206576" cy="261610"/>
          </a:xfrm>
          <a:prstGeom prst="rect">
            <a:avLst/>
          </a:prstGeom>
          <a:noFill/>
        </p:spPr>
        <p:txBody>
          <a:bodyPr wrap="square">
            <a:spAutoFit/>
          </a:bodyPr>
          <a:lstStyle/>
          <a:p>
            <a:r>
              <a:rPr lang="en-US" altLang="zh-CN" sz="1100" dirty="0" err="1">
                <a:solidFill>
                  <a:schemeClr val="bg2">
                    <a:lumMod val="25000"/>
                  </a:schemeClr>
                </a:solidFill>
                <a:latin typeface="Microsoft YaHei" panose="020B0503020204020204" pitchFamily="34" charset="-122"/>
                <a:ea typeface="Microsoft YaHei" panose="020B0503020204020204" pitchFamily="34" charset="-122"/>
                <a:sym typeface="Helvetica Light"/>
              </a:rPr>
              <a:t>DaemonSet</a:t>
            </a:r>
            <a:endParaRPr lang="zh-CN" altLang="en-US" sz="1100" dirty="0"/>
          </a:p>
        </p:txBody>
      </p:sp>
      <p:sp>
        <p:nvSpPr>
          <p:cNvPr id="129" name="文本框 128">
            <a:extLst>
              <a:ext uri="{FF2B5EF4-FFF2-40B4-BE49-F238E27FC236}">
                <a16:creationId xmlns:a16="http://schemas.microsoft.com/office/drawing/2014/main" id="{27F90A07-BC2C-6746-8B68-35057CBD2213}"/>
              </a:ext>
            </a:extLst>
          </p:cNvPr>
          <p:cNvSpPr txBox="1"/>
          <p:nvPr/>
        </p:nvSpPr>
        <p:spPr>
          <a:xfrm>
            <a:off x="1219865" y="5900339"/>
            <a:ext cx="1206576" cy="261610"/>
          </a:xfrm>
          <a:prstGeom prst="rect">
            <a:avLst/>
          </a:prstGeom>
          <a:noFill/>
        </p:spPr>
        <p:txBody>
          <a:bodyPr wrap="square">
            <a:spAutoFit/>
          </a:bodyPr>
          <a:lstStyle/>
          <a:p>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Deployment</a:t>
            </a:r>
            <a:endParaRPr lang="zh-CN" altLang="en-US" sz="1100" dirty="0"/>
          </a:p>
        </p:txBody>
      </p:sp>
      <p:sp>
        <p:nvSpPr>
          <p:cNvPr id="130" name="文本框 129">
            <a:extLst>
              <a:ext uri="{FF2B5EF4-FFF2-40B4-BE49-F238E27FC236}">
                <a16:creationId xmlns:a16="http://schemas.microsoft.com/office/drawing/2014/main" id="{3B6F53E9-EDC1-C44B-B9E0-C65EF35CB51E}"/>
              </a:ext>
            </a:extLst>
          </p:cNvPr>
          <p:cNvSpPr txBox="1"/>
          <p:nvPr/>
        </p:nvSpPr>
        <p:spPr>
          <a:xfrm>
            <a:off x="3399886" y="5838488"/>
            <a:ext cx="921144" cy="430887"/>
          </a:xfrm>
          <a:prstGeom prst="rect">
            <a:avLst/>
          </a:prstGeom>
          <a:noFill/>
        </p:spPr>
        <p:txBody>
          <a:bodyPr wrap="square">
            <a:spAutoFit/>
          </a:bodyPr>
          <a:lstStyle/>
          <a:p>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Meta(K8s</a:t>
            </a: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、主机、进程</a:t>
            </a: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a:t>
            </a:r>
            <a:endParaRPr lang="zh-CN" altLang="en-US" sz="1100" dirty="0"/>
          </a:p>
        </p:txBody>
      </p:sp>
      <p:cxnSp>
        <p:nvCxnSpPr>
          <p:cNvPr id="131" name="直线箭头连接符 130">
            <a:extLst>
              <a:ext uri="{FF2B5EF4-FFF2-40B4-BE49-F238E27FC236}">
                <a16:creationId xmlns:a16="http://schemas.microsoft.com/office/drawing/2014/main" id="{D21F78E6-05BC-4F45-9727-E4BF3AD69A41}"/>
              </a:ext>
            </a:extLst>
          </p:cNvPr>
          <p:cNvCxnSpPr>
            <a:cxnSpLocks/>
            <a:stCxn id="64" idx="3"/>
            <a:endCxn id="105" idx="1"/>
          </p:cNvCxnSpPr>
          <p:nvPr/>
        </p:nvCxnSpPr>
        <p:spPr>
          <a:xfrm>
            <a:off x="2650517" y="4205277"/>
            <a:ext cx="791536" cy="12157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34" name="文本框 133">
            <a:extLst>
              <a:ext uri="{FF2B5EF4-FFF2-40B4-BE49-F238E27FC236}">
                <a16:creationId xmlns:a16="http://schemas.microsoft.com/office/drawing/2014/main" id="{528058BE-DC34-2346-8FF2-D764590F24AD}"/>
              </a:ext>
            </a:extLst>
          </p:cNvPr>
          <p:cNvSpPr txBox="1"/>
          <p:nvPr/>
        </p:nvSpPr>
        <p:spPr>
          <a:xfrm>
            <a:off x="3391801" y="4580885"/>
            <a:ext cx="921144" cy="430887"/>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原始数据</a:t>
            </a:r>
            <a:endPar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endParaRPr>
          </a:p>
          <a:p>
            <a:pPr algn="ct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No</a:t>
            </a: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 </a:t>
            </a: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Index</a:t>
            </a:r>
            <a:endParaRPr lang="zh-CN" altLang="en-US" sz="1100" dirty="0"/>
          </a:p>
        </p:txBody>
      </p:sp>
      <p:sp>
        <p:nvSpPr>
          <p:cNvPr id="135" name="文本框 134">
            <a:extLst>
              <a:ext uri="{FF2B5EF4-FFF2-40B4-BE49-F238E27FC236}">
                <a16:creationId xmlns:a16="http://schemas.microsoft.com/office/drawing/2014/main" id="{CAA25E1D-85CC-9342-9031-107B7F4E4383}"/>
              </a:ext>
            </a:extLst>
          </p:cNvPr>
          <p:cNvSpPr txBox="1"/>
          <p:nvPr/>
        </p:nvSpPr>
        <p:spPr>
          <a:xfrm>
            <a:off x="4658356" y="2902428"/>
            <a:ext cx="921144" cy="261610"/>
          </a:xfrm>
          <a:prstGeom prst="rect">
            <a:avLst/>
          </a:prstGeom>
          <a:noFill/>
        </p:spPr>
        <p:txBody>
          <a:bodyPr wrap="square">
            <a:spAutoFit/>
          </a:bodyPr>
          <a:lstStyle/>
          <a:p>
            <a:pPr algn="ct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Metas</a:t>
            </a:r>
            <a:endParaRPr lang="zh-CN" altLang="en-US" sz="1100" dirty="0"/>
          </a:p>
        </p:txBody>
      </p:sp>
      <p:sp>
        <p:nvSpPr>
          <p:cNvPr id="137" name="文本框 136">
            <a:extLst>
              <a:ext uri="{FF2B5EF4-FFF2-40B4-BE49-F238E27FC236}">
                <a16:creationId xmlns:a16="http://schemas.microsoft.com/office/drawing/2014/main" id="{2B3996A8-5EDA-C746-B234-206A22F5592D}"/>
              </a:ext>
            </a:extLst>
          </p:cNvPr>
          <p:cNvSpPr txBox="1"/>
          <p:nvPr/>
        </p:nvSpPr>
        <p:spPr>
          <a:xfrm>
            <a:off x="4553237" y="5045381"/>
            <a:ext cx="1122949" cy="430887"/>
          </a:xfrm>
          <a:prstGeom prst="rect">
            <a:avLst/>
          </a:prstGeom>
          <a:noFill/>
        </p:spPr>
        <p:txBody>
          <a:bodyPr wrap="square">
            <a:spAutoFit/>
          </a:bodyPr>
          <a:lstStyle/>
          <a:p>
            <a:pPr algn="ct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N</a:t>
            </a: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流</a:t>
            </a: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Join-</a:t>
            </a:r>
          </a:p>
          <a:p>
            <a:pPr algn="ct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1</a:t>
            </a: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大多小</a:t>
            </a:r>
            <a:endParaRPr lang="zh-CN" altLang="en-US" sz="1100" dirty="0"/>
          </a:p>
        </p:txBody>
      </p:sp>
      <p:pic>
        <p:nvPicPr>
          <p:cNvPr id="139" name="Graphic 81" descr="Database">
            <a:extLst>
              <a:ext uri="{FF2B5EF4-FFF2-40B4-BE49-F238E27FC236}">
                <a16:creationId xmlns:a16="http://schemas.microsoft.com/office/drawing/2014/main" id="{9B4C4AE8-B0F1-6B43-B767-4727B7C1DB25}"/>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46014" y="3548926"/>
            <a:ext cx="836811" cy="836811"/>
          </a:xfrm>
          <a:prstGeom prst="rect">
            <a:avLst/>
          </a:prstGeom>
        </p:spPr>
      </p:pic>
      <p:pic>
        <p:nvPicPr>
          <p:cNvPr id="140" name="Graphic 81" descr="Database">
            <a:extLst>
              <a:ext uri="{FF2B5EF4-FFF2-40B4-BE49-F238E27FC236}">
                <a16:creationId xmlns:a16="http://schemas.microsoft.com/office/drawing/2014/main" id="{66741D1A-0A27-D24F-B24F-BEA0A686528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36588" y="5032785"/>
            <a:ext cx="836811" cy="836811"/>
          </a:xfrm>
          <a:prstGeom prst="rect">
            <a:avLst/>
          </a:prstGeom>
        </p:spPr>
      </p:pic>
      <p:sp>
        <p:nvSpPr>
          <p:cNvPr id="141" name="文本框 140">
            <a:extLst>
              <a:ext uri="{FF2B5EF4-FFF2-40B4-BE49-F238E27FC236}">
                <a16:creationId xmlns:a16="http://schemas.microsoft.com/office/drawing/2014/main" id="{7E67B98B-E2E9-F247-935D-DA302EF4A234}"/>
              </a:ext>
            </a:extLst>
          </p:cNvPr>
          <p:cNvSpPr txBox="1"/>
          <p:nvPr/>
        </p:nvSpPr>
        <p:spPr>
          <a:xfrm>
            <a:off x="7403848" y="5831432"/>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预聚合指标</a:t>
            </a:r>
            <a:endParaRPr lang="zh-CN" altLang="en-US" sz="1100" dirty="0"/>
          </a:p>
        </p:txBody>
      </p:sp>
      <p:sp>
        <p:nvSpPr>
          <p:cNvPr id="142" name="文本框 141">
            <a:extLst>
              <a:ext uri="{FF2B5EF4-FFF2-40B4-BE49-F238E27FC236}">
                <a16:creationId xmlns:a16="http://schemas.microsoft.com/office/drawing/2014/main" id="{0BBC4A5E-7088-364B-A710-69B5D679CA24}"/>
              </a:ext>
            </a:extLst>
          </p:cNvPr>
          <p:cNvSpPr txBox="1"/>
          <p:nvPr/>
        </p:nvSpPr>
        <p:spPr>
          <a:xfrm>
            <a:off x="7419568" y="4334399"/>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服务拓扑</a:t>
            </a:r>
            <a:endParaRPr lang="zh-CN" altLang="en-US" sz="1100" dirty="0"/>
          </a:p>
        </p:txBody>
      </p:sp>
      <p:sp>
        <p:nvSpPr>
          <p:cNvPr id="148" name="文本框 147">
            <a:extLst>
              <a:ext uri="{FF2B5EF4-FFF2-40B4-BE49-F238E27FC236}">
                <a16:creationId xmlns:a16="http://schemas.microsoft.com/office/drawing/2014/main" id="{68CA6A12-8B83-6A4B-AA96-68A07822ABB7}"/>
              </a:ext>
            </a:extLst>
          </p:cNvPr>
          <p:cNvSpPr txBox="1"/>
          <p:nvPr/>
        </p:nvSpPr>
        <p:spPr>
          <a:xfrm>
            <a:off x="7108555" y="4642535"/>
            <a:ext cx="921144" cy="400110"/>
          </a:xfrm>
          <a:prstGeom prst="rect">
            <a:avLst/>
          </a:prstGeom>
          <a:noFill/>
        </p:spPr>
        <p:txBody>
          <a:bodyPr wrap="square">
            <a:spAutoFit/>
          </a:bodyPr>
          <a:lstStyle/>
          <a:p>
            <a:pPr algn="ct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Scheduled</a:t>
            </a:r>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 </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SQL</a:t>
            </a:r>
            <a:endParaRPr lang="zh-CN" altLang="en-US" sz="1000" dirty="0"/>
          </a:p>
        </p:txBody>
      </p:sp>
      <p:pic>
        <p:nvPicPr>
          <p:cNvPr id="149" name="Picture 18" descr="Dependency Icons - Download Free Vector Icons | Noun Project">
            <a:extLst>
              <a:ext uri="{FF2B5EF4-FFF2-40B4-BE49-F238E27FC236}">
                <a16:creationId xmlns:a16="http://schemas.microsoft.com/office/drawing/2014/main" id="{3EF90445-3CEF-974E-9E34-63132CB5A494}"/>
              </a:ext>
            </a:extLst>
          </p:cNvPr>
          <p:cNvPicPr>
            <a:picLocks noChangeAspect="1" noChangeArrowheads="1"/>
          </p:cNvPicPr>
          <p:nvPr/>
        </p:nvPicPr>
        <p:blipFill>
          <a:blip r:embed="rId19">
            <a:duotone>
              <a:schemeClr val="accent4">
                <a:shade val="45000"/>
                <a:satMod val="135000"/>
              </a:schemeClr>
              <a:prstClr val="white"/>
            </a:duotone>
            <a:extLst>
              <a:ext uri="{BEBA8EAE-BF5A-486C-A8C5-ECC9F3942E4B}">
                <a14:imgProps xmlns:a14="http://schemas.microsoft.com/office/drawing/2010/main">
                  <a14:imgLayer r:embed="rId2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7435320" y="3123579"/>
            <a:ext cx="305221" cy="305221"/>
          </a:xfrm>
          <a:prstGeom prst="rect">
            <a:avLst/>
          </a:prstGeom>
          <a:noFill/>
          <a:extLst>
            <a:ext uri="{909E8E84-426E-40DD-AFC4-6F175D3DCCD1}">
              <a14:hiddenFill xmlns:a14="http://schemas.microsoft.com/office/drawing/2010/main">
                <a:solidFill>
                  <a:srgbClr val="FFFFFF"/>
                </a:solidFill>
              </a14:hiddenFill>
            </a:ext>
          </a:extLst>
        </p:spPr>
      </p:pic>
      <p:pic>
        <p:nvPicPr>
          <p:cNvPr id="151" name="图形 150" descr="数学">
            <a:extLst>
              <a:ext uri="{FF2B5EF4-FFF2-40B4-BE49-F238E27FC236}">
                <a16:creationId xmlns:a16="http://schemas.microsoft.com/office/drawing/2014/main" id="{69BAA808-F28B-0C4F-81F6-81A0E03CC55B}"/>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7998939" y="4669902"/>
            <a:ext cx="305221" cy="305221"/>
          </a:xfrm>
          <a:prstGeom prst="rect">
            <a:avLst/>
          </a:prstGeom>
        </p:spPr>
      </p:pic>
      <p:sp>
        <p:nvSpPr>
          <p:cNvPr id="153" name="文本框 152">
            <a:extLst>
              <a:ext uri="{FF2B5EF4-FFF2-40B4-BE49-F238E27FC236}">
                <a16:creationId xmlns:a16="http://schemas.microsoft.com/office/drawing/2014/main" id="{0C51A666-58B1-DC45-927C-37B0E0F8FC84}"/>
              </a:ext>
            </a:extLst>
          </p:cNvPr>
          <p:cNvSpPr txBox="1"/>
          <p:nvPr/>
        </p:nvSpPr>
        <p:spPr>
          <a:xfrm>
            <a:off x="7408160" y="1945672"/>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实时拓扑</a:t>
            </a:r>
            <a:endParaRPr lang="zh-CN" altLang="en-US" sz="1100" dirty="0"/>
          </a:p>
        </p:txBody>
      </p:sp>
      <p:sp>
        <p:nvSpPr>
          <p:cNvPr id="160" name="文本框 159">
            <a:extLst>
              <a:ext uri="{FF2B5EF4-FFF2-40B4-BE49-F238E27FC236}">
                <a16:creationId xmlns:a16="http://schemas.microsoft.com/office/drawing/2014/main" id="{655CA396-E049-D246-9EA9-351C9202D44D}"/>
              </a:ext>
            </a:extLst>
          </p:cNvPr>
          <p:cNvSpPr txBox="1"/>
          <p:nvPr/>
        </p:nvSpPr>
        <p:spPr>
          <a:xfrm>
            <a:off x="1278015" y="3047276"/>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云资源</a:t>
            </a:r>
            <a:endParaRPr lang="zh-CN" altLang="en-US" sz="1100" dirty="0"/>
          </a:p>
        </p:txBody>
      </p:sp>
      <p:sp>
        <p:nvSpPr>
          <p:cNvPr id="161" name="文本框 160">
            <a:extLst>
              <a:ext uri="{FF2B5EF4-FFF2-40B4-BE49-F238E27FC236}">
                <a16:creationId xmlns:a16="http://schemas.microsoft.com/office/drawing/2014/main" id="{5C1CFCAE-4285-2C49-9A4E-C6B5BC8260CE}"/>
              </a:ext>
            </a:extLst>
          </p:cNvPr>
          <p:cNvSpPr txBox="1"/>
          <p:nvPr/>
        </p:nvSpPr>
        <p:spPr>
          <a:xfrm>
            <a:off x="1141922" y="1700880"/>
            <a:ext cx="1287985"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自定义</a:t>
            </a: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Meta</a:t>
            </a:r>
            <a:endParaRPr lang="zh-CN" altLang="en-US" sz="1100" dirty="0"/>
          </a:p>
        </p:txBody>
      </p:sp>
      <p:pic>
        <p:nvPicPr>
          <p:cNvPr id="162" name="Graphic 81" descr="Database">
            <a:extLst>
              <a:ext uri="{FF2B5EF4-FFF2-40B4-BE49-F238E27FC236}">
                <a16:creationId xmlns:a16="http://schemas.microsoft.com/office/drawing/2014/main" id="{E08E72F2-5D9B-4A4A-A585-0D455434BA1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0724908" y="3523257"/>
            <a:ext cx="836811" cy="836811"/>
          </a:xfrm>
          <a:prstGeom prst="rect">
            <a:avLst/>
          </a:prstGeom>
        </p:spPr>
      </p:pic>
      <p:sp>
        <p:nvSpPr>
          <p:cNvPr id="163" name="文本框 162">
            <a:extLst>
              <a:ext uri="{FF2B5EF4-FFF2-40B4-BE49-F238E27FC236}">
                <a16:creationId xmlns:a16="http://schemas.microsoft.com/office/drawing/2014/main" id="{9E16029F-D5DF-404D-888B-EBEC80023E48}"/>
              </a:ext>
            </a:extLst>
          </p:cNvPr>
          <p:cNvSpPr txBox="1"/>
          <p:nvPr/>
        </p:nvSpPr>
        <p:spPr>
          <a:xfrm>
            <a:off x="10829075" y="4273401"/>
            <a:ext cx="628475" cy="261610"/>
          </a:xfrm>
          <a:prstGeom prst="rect">
            <a:avLst/>
          </a:prstGeom>
          <a:noFill/>
        </p:spPr>
        <p:txBody>
          <a:bodyPr wrap="square">
            <a:spAutoFit/>
          </a:bodyPr>
          <a:lstStyle/>
          <a:p>
            <a:pPr algn="ctr"/>
            <a:r>
              <a:rPr lang="en-US" altLang="zh-CN"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Events</a:t>
            </a:r>
            <a:endParaRPr lang="zh-CN" altLang="en-US" sz="1100" dirty="0"/>
          </a:p>
        </p:txBody>
      </p:sp>
      <p:cxnSp>
        <p:nvCxnSpPr>
          <p:cNvPr id="167" name="肘形连接符 166">
            <a:extLst>
              <a:ext uri="{FF2B5EF4-FFF2-40B4-BE49-F238E27FC236}">
                <a16:creationId xmlns:a16="http://schemas.microsoft.com/office/drawing/2014/main" id="{B88D411B-EFAF-CB46-BA70-0F35B23465DB}"/>
              </a:ext>
            </a:extLst>
          </p:cNvPr>
          <p:cNvCxnSpPr>
            <a:cxnSpLocks/>
            <a:stCxn id="118" idx="3"/>
            <a:endCxn id="179" idx="1"/>
          </p:cNvCxnSpPr>
          <p:nvPr/>
        </p:nvCxnSpPr>
        <p:spPr>
          <a:xfrm>
            <a:off x="8267446" y="2560457"/>
            <a:ext cx="892176" cy="1410820"/>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0" name="肘形连接符 169">
            <a:extLst>
              <a:ext uri="{FF2B5EF4-FFF2-40B4-BE49-F238E27FC236}">
                <a16:creationId xmlns:a16="http://schemas.microsoft.com/office/drawing/2014/main" id="{C75D19C3-D210-0046-A0F3-E6F861FF610D}"/>
              </a:ext>
            </a:extLst>
          </p:cNvPr>
          <p:cNvCxnSpPr>
            <a:cxnSpLocks/>
            <a:stCxn id="139" idx="3"/>
            <a:endCxn id="179" idx="1"/>
          </p:cNvCxnSpPr>
          <p:nvPr/>
        </p:nvCxnSpPr>
        <p:spPr>
          <a:xfrm>
            <a:off x="8282825" y="3967332"/>
            <a:ext cx="876797" cy="3945"/>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3" name="肘形连接符 172">
            <a:extLst>
              <a:ext uri="{FF2B5EF4-FFF2-40B4-BE49-F238E27FC236}">
                <a16:creationId xmlns:a16="http://schemas.microsoft.com/office/drawing/2014/main" id="{22DBBD25-2139-A445-9462-83E7449C2707}"/>
              </a:ext>
            </a:extLst>
          </p:cNvPr>
          <p:cNvCxnSpPr>
            <a:cxnSpLocks/>
            <a:stCxn id="140" idx="3"/>
            <a:endCxn id="179" idx="1"/>
          </p:cNvCxnSpPr>
          <p:nvPr/>
        </p:nvCxnSpPr>
        <p:spPr>
          <a:xfrm flipV="1">
            <a:off x="8273399" y="3971277"/>
            <a:ext cx="886223" cy="1479914"/>
          </a:xfrm>
          <a:prstGeom prst="bentConnector3">
            <a:avLst>
              <a:gd name="adj1" fmla="val 50000"/>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4" name="直线箭头连接符 183">
            <a:extLst>
              <a:ext uri="{FF2B5EF4-FFF2-40B4-BE49-F238E27FC236}">
                <a16:creationId xmlns:a16="http://schemas.microsoft.com/office/drawing/2014/main" id="{1B37B5DF-E4DB-014E-B041-AEAAF5957436}"/>
              </a:ext>
            </a:extLst>
          </p:cNvPr>
          <p:cNvCxnSpPr>
            <a:cxnSpLocks/>
          </p:cNvCxnSpPr>
          <p:nvPr/>
        </p:nvCxnSpPr>
        <p:spPr>
          <a:xfrm>
            <a:off x="5472438" y="4765695"/>
            <a:ext cx="6418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7" name="直线箭头连接符 186">
            <a:extLst>
              <a:ext uri="{FF2B5EF4-FFF2-40B4-BE49-F238E27FC236}">
                <a16:creationId xmlns:a16="http://schemas.microsoft.com/office/drawing/2014/main" id="{89861AE2-F49C-654C-9086-51A7B1562F77}"/>
              </a:ext>
            </a:extLst>
          </p:cNvPr>
          <p:cNvCxnSpPr>
            <a:cxnSpLocks/>
          </p:cNvCxnSpPr>
          <p:nvPr/>
        </p:nvCxnSpPr>
        <p:spPr>
          <a:xfrm flipV="1">
            <a:off x="7864419" y="2958589"/>
            <a:ext cx="0" cy="66912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89" name="直线箭头连接符 188">
            <a:extLst>
              <a:ext uri="{FF2B5EF4-FFF2-40B4-BE49-F238E27FC236}">
                <a16:creationId xmlns:a16="http://schemas.microsoft.com/office/drawing/2014/main" id="{EA6C09EE-923D-9141-A553-0852CFFA038D}"/>
              </a:ext>
            </a:extLst>
          </p:cNvPr>
          <p:cNvCxnSpPr>
            <a:cxnSpLocks/>
            <a:stCxn id="119" idx="3"/>
            <a:endCxn id="139" idx="1"/>
          </p:cNvCxnSpPr>
          <p:nvPr/>
        </p:nvCxnSpPr>
        <p:spPr>
          <a:xfrm flipV="1">
            <a:off x="6858119" y="3967332"/>
            <a:ext cx="587895" cy="7854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92" name="直线箭头连接符 191">
            <a:extLst>
              <a:ext uri="{FF2B5EF4-FFF2-40B4-BE49-F238E27FC236}">
                <a16:creationId xmlns:a16="http://schemas.microsoft.com/office/drawing/2014/main" id="{AA103B86-46CD-9A48-8FFE-8FAB1122AD07}"/>
              </a:ext>
            </a:extLst>
          </p:cNvPr>
          <p:cNvCxnSpPr>
            <a:cxnSpLocks/>
            <a:stCxn id="119" idx="3"/>
            <a:endCxn id="140" idx="1"/>
          </p:cNvCxnSpPr>
          <p:nvPr/>
        </p:nvCxnSpPr>
        <p:spPr>
          <a:xfrm>
            <a:off x="6858119" y="4752805"/>
            <a:ext cx="578469" cy="69838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200" name="文本框 199">
            <a:extLst>
              <a:ext uri="{FF2B5EF4-FFF2-40B4-BE49-F238E27FC236}">
                <a16:creationId xmlns:a16="http://schemas.microsoft.com/office/drawing/2014/main" id="{2E7ABB60-01A5-E943-AEC5-EE0BB31E50CA}"/>
              </a:ext>
            </a:extLst>
          </p:cNvPr>
          <p:cNvSpPr txBox="1"/>
          <p:nvPr/>
        </p:nvSpPr>
        <p:spPr>
          <a:xfrm>
            <a:off x="6131541" y="5296399"/>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富化数据</a:t>
            </a:r>
            <a:endParaRPr lang="zh-CN" altLang="en-US" sz="1100" dirty="0"/>
          </a:p>
        </p:txBody>
      </p:sp>
      <p:grpSp>
        <p:nvGrpSpPr>
          <p:cNvPr id="206" name="组合 205">
            <a:extLst>
              <a:ext uri="{FF2B5EF4-FFF2-40B4-BE49-F238E27FC236}">
                <a16:creationId xmlns:a16="http://schemas.microsoft.com/office/drawing/2014/main" id="{F452AF7C-F256-B043-8FD7-4DB40B82F507}"/>
              </a:ext>
            </a:extLst>
          </p:cNvPr>
          <p:cNvGrpSpPr/>
          <p:nvPr/>
        </p:nvGrpSpPr>
        <p:grpSpPr>
          <a:xfrm>
            <a:off x="9159622" y="3123579"/>
            <a:ext cx="1080632" cy="1695395"/>
            <a:chOff x="8635839" y="3272126"/>
            <a:chExt cx="1080632" cy="1695395"/>
          </a:xfrm>
        </p:grpSpPr>
        <p:sp>
          <p:nvSpPr>
            <p:cNvPr id="138" name="文本框 137">
              <a:extLst>
                <a:ext uri="{FF2B5EF4-FFF2-40B4-BE49-F238E27FC236}">
                  <a16:creationId xmlns:a16="http://schemas.microsoft.com/office/drawing/2014/main" id="{8CA8F532-6C83-6040-B256-4F88E4D2A53D}"/>
                </a:ext>
              </a:extLst>
            </p:cNvPr>
            <p:cNvSpPr txBox="1"/>
            <p:nvPr/>
          </p:nvSpPr>
          <p:spPr>
            <a:xfrm>
              <a:off x="8715583" y="4657822"/>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黄金指标</a:t>
              </a:r>
              <a:endParaRPr lang="zh-CN" altLang="en-US" sz="1100" dirty="0"/>
            </a:p>
          </p:txBody>
        </p:sp>
        <p:sp>
          <p:nvSpPr>
            <p:cNvPr id="179" name="圆角矩形">
              <a:extLst>
                <a:ext uri="{FF2B5EF4-FFF2-40B4-BE49-F238E27FC236}">
                  <a16:creationId xmlns:a16="http://schemas.microsoft.com/office/drawing/2014/main" id="{45F9EC6C-DB33-9844-A7F7-EF4C2A73503B}"/>
                </a:ext>
              </a:extLst>
            </p:cNvPr>
            <p:cNvSpPr/>
            <p:nvPr/>
          </p:nvSpPr>
          <p:spPr>
            <a:xfrm>
              <a:off x="8635839" y="3272126"/>
              <a:ext cx="1080632" cy="1695395"/>
            </a:xfrm>
            <a:prstGeom prst="roundRect">
              <a:avLst>
                <a:gd name="adj" fmla="val 823"/>
              </a:avLst>
            </a:prstGeom>
            <a:noFill/>
            <a:ln w="12700">
              <a:solidFill>
                <a:schemeClr val="tx2">
                  <a:lumMod val="40000"/>
                  <a:lumOff val="60000"/>
                </a:schemeClr>
              </a:solidFill>
              <a:prstDash val="dash"/>
            </a:ln>
          </p:spPr>
          <p:style>
            <a:lnRef idx="2">
              <a:schemeClr val="accent1"/>
            </a:lnRef>
            <a:fillRef idx="1">
              <a:schemeClr val="lt1"/>
            </a:fillRef>
            <a:effectRef idx="0">
              <a:schemeClr val="accent1"/>
            </a:effectRef>
            <a:fontRef idx="minor">
              <a:schemeClr val="dk1"/>
            </a:fontRef>
          </p:style>
          <p:txBody>
            <a:bodyPr wrap="square" lIns="7531" tIns="7531" rIns="7531" bIns="7531" numCol="1" anchor="ctr">
              <a:noAutofit/>
            </a:bodyPr>
            <a:lstStyle/>
            <a:p>
              <a:pPr algn="ctr" defTabSz="340678">
                <a:defRPr sz="1200" b="0">
                  <a:solidFill>
                    <a:srgbClr val="232323"/>
                  </a:solidFill>
                  <a:latin typeface="Helvetica"/>
                  <a:ea typeface="Helvetica"/>
                  <a:cs typeface="Helvetica"/>
                  <a:sym typeface="Helvetica"/>
                </a:defRPr>
              </a:pPr>
              <a:endParaRPr lang="zh-TW"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a:endParaRPr>
            </a:p>
          </p:txBody>
        </p:sp>
        <p:pic>
          <p:nvPicPr>
            <p:cNvPr id="195" name="Graphic 92" descr="Robot">
              <a:extLst>
                <a:ext uri="{FF2B5EF4-FFF2-40B4-BE49-F238E27FC236}">
                  <a16:creationId xmlns:a16="http://schemas.microsoft.com/office/drawing/2014/main" id="{D2034E00-9471-1A4B-A824-F8A7BCA70415}"/>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835865" y="3312925"/>
              <a:ext cx="658252" cy="658252"/>
            </a:xfrm>
            <a:prstGeom prst="rect">
              <a:avLst/>
            </a:prstGeom>
          </p:spPr>
        </p:pic>
        <p:pic>
          <p:nvPicPr>
            <p:cNvPr id="199" name="图形 198" descr="下降趋势">
              <a:extLst>
                <a:ext uri="{FF2B5EF4-FFF2-40B4-BE49-F238E27FC236}">
                  <a16:creationId xmlns:a16="http://schemas.microsoft.com/office/drawing/2014/main" id="{D263F26C-FB58-A541-9219-00CB1279D88E}"/>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8850184" y="4081591"/>
              <a:ext cx="658252" cy="658252"/>
            </a:xfrm>
            <a:prstGeom prst="rect">
              <a:avLst/>
            </a:prstGeom>
          </p:spPr>
        </p:pic>
        <p:sp>
          <p:nvSpPr>
            <p:cNvPr id="201" name="文本框 200">
              <a:extLst>
                <a:ext uri="{FF2B5EF4-FFF2-40B4-BE49-F238E27FC236}">
                  <a16:creationId xmlns:a16="http://schemas.microsoft.com/office/drawing/2014/main" id="{575C815F-8565-9A4A-B5BE-7381E2E69D39}"/>
                </a:ext>
              </a:extLst>
            </p:cNvPr>
            <p:cNvSpPr txBox="1"/>
            <p:nvPr/>
          </p:nvSpPr>
          <p:spPr>
            <a:xfrm>
              <a:off x="8715583" y="3922084"/>
              <a:ext cx="921144" cy="261610"/>
            </a:xfrm>
            <a:prstGeom prst="rect">
              <a:avLst/>
            </a:prstGeom>
            <a:noFill/>
          </p:spPr>
          <p:txBody>
            <a:bodyPr wrap="square">
              <a:spAutoFit/>
            </a:bodyPr>
            <a:lstStyle/>
            <a:p>
              <a:pPr algn="ctr"/>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巡检服务</a:t>
              </a:r>
              <a:endParaRPr lang="zh-CN" altLang="en-US" sz="1100" dirty="0"/>
            </a:p>
          </p:txBody>
        </p:sp>
      </p:grpSp>
      <p:cxnSp>
        <p:nvCxnSpPr>
          <p:cNvPr id="202" name="直线箭头连接符 201">
            <a:extLst>
              <a:ext uri="{FF2B5EF4-FFF2-40B4-BE49-F238E27FC236}">
                <a16:creationId xmlns:a16="http://schemas.microsoft.com/office/drawing/2014/main" id="{D45B7EB7-5206-414D-AD83-61EF6E2E7389}"/>
              </a:ext>
            </a:extLst>
          </p:cNvPr>
          <p:cNvCxnSpPr>
            <a:cxnSpLocks/>
          </p:cNvCxnSpPr>
          <p:nvPr/>
        </p:nvCxnSpPr>
        <p:spPr>
          <a:xfrm>
            <a:off x="10246675" y="3963731"/>
            <a:ext cx="641866"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07" name="肘形连接符 206">
            <a:extLst>
              <a:ext uri="{FF2B5EF4-FFF2-40B4-BE49-F238E27FC236}">
                <a16:creationId xmlns:a16="http://schemas.microsoft.com/office/drawing/2014/main" id="{59E434D4-EEDA-3748-A120-4ED21DC0995A}"/>
              </a:ext>
            </a:extLst>
          </p:cNvPr>
          <p:cNvCxnSpPr>
            <a:cxnSpLocks/>
            <a:stCxn id="130" idx="2"/>
            <a:endCxn id="179" idx="1"/>
          </p:cNvCxnSpPr>
          <p:nvPr/>
        </p:nvCxnSpPr>
        <p:spPr>
          <a:xfrm rot="5400000" flipH="1" flipV="1">
            <a:off x="5360991" y="2470744"/>
            <a:ext cx="2298098" cy="5299164"/>
          </a:xfrm>
          <a:prstGeom prst="bentConnector4">
            <a:avLst>
              <a:gd name="adj1" fmla="val -9947"/>
              <a:gd name="adj2" fmla="val 91538"/>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1" name="肘形连接符 210">
            <a:extLst>
              <a:ext uri="{FF2B5EF4-FFF2-40B4-BE49-F238E27FC236}">
                <a16:creationId xmlns:a16="http://schemas.microsoft.com/office/drawing/2014/main" id="{D3729433-C683-7F45-818E-6889ACF3E87B}"/>
              </a:ext>
            </a:extLst>
          </p:cNvPr>
          <p:cNvCxnSpPr>
            <a:cxnSpLocks/>
            <a:stCxn id="106" idx="0"/>
            <a:endCxn id="179" idx="1"/>
          </p:cNvCxnSpPr>
          <p:nvPr/>
        </p:nvCxnSpPr>
        <p:spPr>
          <a:xfrm rot="16200000" flipH="1">
            <a:off x="6220912" y="1032567"/>
            <a:ext cx="1827490" cy="4049930"/>
          </a:xfrm>
          <a:prstGeom prst="bentConnector4">
            <a:avLst>
              <a:gd name="adj1" fmla="val -12509"/>
              <a:gd name="adj2" fmla="val 89143"/>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91042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例:这一页的标题标题标题">
            <a:extLst>
              <a:ext uri="{FF2B5EF4-FFF2-40B4-BE49-F238E27FC236}">
                <a16:creationId xmlns:a16="http://schemas.microsoft.com/office/drawing/2014/main" id="{7B2A9D2D-4770-4049-9570-3DB738D3F551}"/>
              </a:ext>
            </a:extLst>
          </p:cNvPr>
          <p:cNvSpPr txBox="1"/>
          <p:nvPr/>
        </p:nvSpPr>
        <p:spPr>
          <a:xfrm>
            <a:off x="267493" y="252627"/>
            <a:ext cx="8065822" cy="307777"/>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numCol="1" anchor="t" anchorCtr="0" compatLnSpc="1">
            <a:spAutoFit/>
          </a:bodyPr>
          <a:lstStyle>
            <a:defPPr>
              <a:defRPr lang="zh-CN"/>
            </a:defPPr>
            <a:lvl1pPr eaLnBrk="0" fontAlgn="base" hangingPunct="0">
              <a:spcBef>
                <a:spcPct val="0"/>
              </a:spcBef>
              <a:spcAft>
                <a:spcPct val="0"/>
              </a:spcAft>
              <a:defRPr sz="2000" b="1">
                <a:solidFill>
                  <a:srgbClr val="FE6700"/>
                </a:solidFill>
                <a:latin typeface="微软雅黑" panose="020B0503020204020204" pitchFamily="34" charset="-122"/>
                <a:ea typeface="微软雅黑" panose="020B0503020204020204" pitchFamily="34" charset="-122"/>
              </a:defRPr>
            </a:lvl1pPr>
          </a:lstStyle>
          <a:p>
            <a:r>
              <a:rPr lang="zh-CN" altLang="en-US" dirty="0"/>
              <a:t>可观测方案整体架构</a:t>
            </a:r>
            <a:endParaRPr dirty="0"/>
          </a:p>
        </p:txBody>
      </p:sp>
      <p:grpSp>
        <p:nvGrpSpPr>
          <p:cNvPr id="31" name="Group 10">
            <a:extLst>
              <a:ext uri="{FF2B5EF4-FFF2-40B4-BE49-F238E27FC236}">
                <a16:creationId xmlns:a16="http://schemas.microsoft.com/office/drawing/2014/main" id="{3A74AEB1-7259-E848-BE3E-9FE36B7AF290}"/>
              </a:ext>
            </a:extLst>
          </p:cNvPr>
          <p:cNvGrpSpPr/>
          <p:nvPr/>
        </p:nvGrpSpPr>
        <p:grpSpPr>
          <a:xfrm>
            <a:off x="1124342" y="4932843"/>
            <a:ext cx="9887866" cy="1579851"/>
            <a:chOff x="843256" y="3699632"/>
            <a:chExt cx="7415899" cy="1184888"/>
          </a:xfrm>
        </p:grpSpPr>
        <p:sp>
          <p:nvSpPr>
            <p:cNvPr id="32" name="Rectangle 78">
              <a:extLst>
                <a:ext uri="{FF2B5EF4-FFF2-40B4-BE49-F238E27FC236}">
                  <a16:creationId xmlns:a16="http://schemas.microsoft.com/office/drawing/2014/main" id="{9508C2F9-0B31-6146-A37F-F6892C78E56A}"/>
                </a:ext>
              </a:extLst>
            </p:cNvPr>
            <p:cNvSpPr/>
            <p:nvPr/>
          </p:nvSpPr>
          <p:spPr>
            <a:xfrm>
              <a:off x="843256" y="3699632"/>
              <a:ext cx="7415899" cy="1179301"/>
            </a:xfrm>
            <a:prstGeom prst="rect">
              <a:avLst/>
            </a:prstGeom>
            <a:solidFill>
              <a:schemeClr val="accent6">
                <a:lumMod val="40000"/>
                <a:lumOff val="60000"/>
              </a:schemeClr>
            </a:solidFill>
            <a:ln>
              <a:no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sz="1200" dirty="0">
                <a:solidFill>
                  <a:schemeClr val="tx1"/>
                </a:solidFill>
                <a:latin typeface="Microsoft YaHei" panose="020B0503020204020204" pitchFamily="34" charset="-122"/>
                <a:ea typeface="Microsoft YaHei" panose="020B0503020204020204" pitchFamily="34" charset="-122"/>
              </a:endParaRPr>
            </a:p>
          </p:txBody>
        </p:sp>
        <p:sp>
          <p:nvSpPr>
            <p:cNvPr id="33" name="Rectangle 38">
              <a:extLst>
                <a:ext uri="{FF2B5EF4-FFF2-40B4-BE49-F238E27FC236}">
                  <a16:creationId xmlns:a16="http://schemas.microsoft.com/office/drawing/2014/main" id="{06972E8E-1F87-1C41-8C92-2F3A7D0E84DF}"/>
                </a:ext>
              </a:extLst>
            </p:cNvPr>
            <p:cNvSpPr/>
            <p:nvPr/>
          </p:nvSpPr>
          <p:spPr>
            <a:xfrm>
              <a:off x="2666129" y="3848285"/>
              <a:ext cx="947100" cy="211597"/>
            </a:xfrm>
            <a:prstGeom prst="rect">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6" hangingPunct="0"/>
              <a:r>
                <a:rPr lang="en-US" altLang="zh-CN" sz="1500" dirty="0">
                  <a:latin typeface="Helvetica Light"/>
                  <a:ea typeface="Helvetica Light"/>
                  <a:cs typeface="Helvetica Light"/>
                  <a:sym typeface="Helvetica Light"/>
                </a:rPr>
                <a:t>Logs</a:t>
              </a:r>
              <a:endParaRPr lang="en-US" sz="1500" dirty="0">
                <a:solidFill>
                  <a:srgbClr val="000000"/>
                </a:solidFill>
                <a:latin typeface="Helvetica Light"/>
                <a:ea typeface="Helvetica Light"/>
                <a:cs typeface="Helvetica Light"/>
                <a:sym typeface="Helvetica Light"/>
              </a:endParaRPr>
            </a:p>
          </p:txBody>
        </p:sp>
        <p:sp>
          <p:nvSpPr>
            <p:cNvPr id="34" name="Rectangle 38">
              <a:extLst>
                <a:ext uri="{FF2B5EF4-FFF2-40B4-BE49-F238E27FC236}">
                  <a16:creationId xmlns:a16="http://schemas.microsoft.com/office/drawing/2014/main" id="{B79207A4-570A-5A43-BB9F-02B3B23658B0}"/>
                </a:ext>
              </a:extLst>
            </p:cNvPr>
            <p:cNvSpPr/>
            <p:nvPr/>
          </p:nvSpPr>
          <p:spPr>
            <a:xfrm>
              <a:off x="2666129" y="4190061"/>
              <a:ext cx="947100" cy="211597"/>
            </a:xfrm>
            <a:prstGeom prst="rect">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6" hangingPunct="0"/>
              <a:r>
                <a:rPr lang="en-US" sz="1500" dirty="0">
                  <a:solidFill>
                    <a:srgbClr val="000000"/>
                  </a:solidFill>
                  <a:latin typeface="Helvetica Light"/>
                  <a:ea typeface="Helvetica Light"/>
                  <a:cs typeface="Helvetica Light"/>
                  <a:sym typeface="Helvetica Light"/>
                </a:rPr>
                <a:t>Trac</a:t>
              </a:r>
              <a:r>
                <a:rPr lang="en-US" altLang="zh-CN" sz="1500" dirty="0">
                  <a:solidFill>
                    <a:srgbClr val="000000"/>
                  </a:solidFill>
                  <a:latin typeface="Helvetica Light"/>
                  <a:ea typeface="Helvetica Light"/>
                  <a:cs typeface="Helvetica Light"/>
                  <a:sym typeface="Helvetica Light"/>
                </a:rPr>
                <a:t>es</a:t>
              </a:r>
              <a:endParaRPr lang="en-US" sz="1500" dirty="0">
                <a:solidFill>
                  <a:srgbClr val="000000"/>
                </a:solidFill>
                <a:latin typeface="Helvetica Light"/>
                <a:ea typeface="Helvetica Light"/>
                <a:cs typeface="Helvetica Light"/>
                <a:sym typeface="Helvetica Light"/>
              </a:endParaRPr>
            </a:p>
          </p:txBody>
        </p:sp>
        <p:sp>
          <p:nvSpPr>
            <p:cNvPr id="35" name="Rectangle 38">
              <a:extLst>
                <a:ext uri="{FF2B5EF4-FFF2-40B4-BE49-F238E27FC236}">
                  <a16:creationId xmlns:a16="http://schemas.microsoft.com/office/drawing/2014/main" id="{D6D168D5-3C45-004D-BF89-A8377B12B60E}"/>
                </a:ext>
              </a:extLst>
            </p:cNvPr>
            <p:cNvSpPr/>
            <p:nvPr/>
          </p:nvSpPr>
          <p:spPr>
            <a:xfrm>
              <a:off x="2666129" y="4531837"/>
              <a:ext cx="947100" cy="211597"/>
            </a:xfrm>
            <a:prstGeom prst="rect">
              <a:avLst/>
            </a:prstGeom>
            <a:solidFill>
              <a:srgbClr val="FFFFFF"/>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6" hangingPunct="0"/>
              <a:r>
                <a:rPr lang="en-US" sz="1500" dirty="0">
                  <a:solidFill>
                    <a:srgbClr val="000000"/>
                  </a:solidFill>
                  <a:latin typeface="Helvetica Light"/>
                  <a:ea typeface="Helvetica Light"/>
                  <a:cs typeface="Helvetica Light"/>
                  <a:sym typeface="Helvetica Light"/>
                </a:rPr>
                <a:t>Metrics</a:t>
              </a:r>
            </a:p>
          </p:txBody>
        </p:sp>
        <p:pic>
          <p:nvPicPr>
            <p:cNvPr id="36" name="Picture 7">
              <a:extLst>
                <a:ext uri="{FF2B5EF4-FFF2-40B4-BE49-F238E27FC236}">
                  <a16:creationId xmlns:a16="http://schemas.microsoft.com/office/drawing/2014/main" id="{C4821380-C68B-A844-807C-D271D5A0DE3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3052" b="97887" l="1438" r="95367">
                          <a14:foregroundMark x1="54313" y1="29343" x2="54313" y2="29343"/>
                          <a14:foregroundMark x1="51597" y1="28404" x2="51597" y2="28404"/>
                          <a14:foregroundMark x1="42013" y1="44601" x2="38498" y2="50469"/>
                          <a14:foregroundMark x1="54313" y1="23474" x2="50160" y2="28404"/>
                          <a14:foregroundMark x1="57029" y1="11268" x2="62460" y2="18310"/>
                          <a14:foregroundMark x1="56390" y1="7277" x2="56390" y2="7277"/>
                          <a14:foregroundMark x1="59105" y1="14319" x2="58307" y2="3286"/>
                          <a14:foregroundMark x1="51597" y1="40376" x2="55591" y2="47418"/>
                          <a14:foregroundMark x1="28275" y1="64554" x2="33067" y2="61502"/>
                          <a14:foregroundMark x1="2875" y1="91784" x2="32235" y2="86709"/>
                          <a14:foregroundMark x1="93292" y1="90960" x2="94728" y2="90845"/>
                          <a14:foregroundMark x1="75111" y1="92413" x2="85527" y2="91581"/>
                          <a14:foregroundMark x1="33067" y1="95775" x2="34645" y2="95649"/>
                          <a14:foregroundMark x1="30351" y1="84742" x2="33009" y2="84878"/>
                          <a14:foregroundMark x1="1597" y1="84742" x2="9744" y2="91784"/>
                          <a14:foregroundMark x1="32428" y1="84742" x2="33060" y2="84758"/>
                          <a14:foregroundMark x1="91621" y1="93959" x2="95367" y2="93662"/>
                          <a14:backgroundMark x1="33706" y1="97887" x2="68371" y2="95305"/>
                          <a14:backgroundMark x1="68371" y1="95305" x2="89137" y2="97887"/>
                          <a14:backgroundMark x1="89936" y1="90845" x2="89936" y2="90845"/>
                          <a14:backgroundMark x1="89936" y1="90845" x2="85783" y2="96714"/>
                          <a14:backgroundMark x1="90575" y1="81690" x2="90575" y2="92723"/>
                          <a14:backgroundMark x1="36422" y1="89671" x2="70767" y2="90845"/>
                          <a14:backgroundMark x1="70767" y1="90845" x2="76198" y2="89671"/>
                          <a14:backgroundMark x1="33067" y1="84742" x2="72684" y2="82629"/>
                          <a14:backgroundMark x1="45367" y1="85681" x2="93930" y2="86620"/>
                        </a14:backgroundRemoval>
                      </a14:imgEffect>
                    </a14:imgLayer>
                  </a14:imgProps>
                </a:ext>
              </a:extLst>
            </a:blip>
            <a:srcRect b="25653"/>
            <a:stretch/>
          </p:blipFill>
          <p:spPr>
            <a:xfrm>
              <a:off x="3600966" y="3835587"/>
              <a:ext cx="1391503" cy="704018"/>
            </a:xfrm>
            <a:prstGeom prst="rect">
              <a:avLst/>
            </a:prstGeom>
          </p:spPr>
        </p:pic>
        <p:pic>
          <p:nvPicPr>
            <p:cNvPr id="37" name="Picture 2" descr="Metrics, tracing 和logging 的关系| 吴晟的个人主页">
              <a:extLst>
                <a:ext uri="{FF2B5EF4-FFF2-40B4-BE49-F238E27FC236}">
                  <a16:creationId xmlns:a16="http://schemas.microsoft.com/office/drawing/2014/main" id="{C120C6AE-E366-1D4F-8923-579B1762C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941" y="3760649"/>
              <a:ext cx="1064072" cy="108578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62" descr="A close up of a logo&#13;&#10;&#13;&#10;Description automatically generated">
              <a:extLst>
                <a:ext uri="{FF2B5EF4-FFF2-40B4-BE49-F238E27FC236}">
                  <a16:creationId xmlns:a16="http://schemas.microsoft.com/office/drawing/2014/main" id="{77FDD6A9-F750-4B40-8D26-063E4A462951}"/>
                </a:ext>
              </a:extLst>
            </p:cNvPr>
            <p:cNvPicPr>
              <a:picLocks noChangeAspect="1"/>
            </p:cNvPicPr>
            <p:nvPr/>
          </p:nvPicPr>
          <p:blipFill>
            <a:blip r:embed="rId5"/>
            <a:stretch>
              <a:fillRect/>
            </a:stretch>
          </p:blipFill>
          <p:spPr>
            <a:xfrm>
              <a:off x="5152552" y="4491785"/>
              <a:ext cx="392735" cy="392735"/>
            </a:xfrm>
            <a:prstGeom prst="rect">
              <a:avLst/>
            </a:prstGeom>
          </p:spPr>
        </p:pic>
        <p:pic>
          <p:nvPicPr>
            <p:cNvPr id="39" name="Picture 63" descr="A close up of a logo&#13;&#10;&#13;&#10;Description automatically generated">
              <a:extLst>
                <a:ext uri="{FF2B5EF4-FFF2-40B4-BE49-F238E27FC236}">
                  <a16:creationId xmlns:a16="http://schemas.microsoft.com/office/drawing/2014/main" id="{F79C0A6C-2F72-DD40-984D-05E0F367D2C8}"/>
                </a:ext>
              </a:extLst>
            </p:cNvPr>
            <p:cNvPicPr>
              <a:picLocks noChangeAspect="1"/>
            </p:cNvPicPr>
            <p:nvPr/>
          </p:nvPicPr>
          <p:blipFill>
            <a:blip r:embed="rId6"/>
            <a:stretch>
              <a:fillRect/>
            </a:stretch>
          </p:blipFill>
          <p:spPr>
            <a:xfrm>
              <a:off x="5966714" y="4491785"/>
              <a:ext cx="387148" cy="387148"/>
            </a:xfrm>
            <a:prstGeom prst="rect">
              <a:avLst/>
            </a:prstGeom>
          </p:spPr>
        </p:pic>
        <p:pic>
          <p:nvPicPr>
            <p:cNvPr id="40" name="Picture 64" descr="A close up of a logo&#13;&#10;&#13;&#10;Description automatically generated">
              <a:extLst>
                <a:ext uri="{FF2B5EF4-FFF2-40B4-BE49-F238E27FC236}">
                  <a16:creationId xmlns:a16="http://schemas.microsoft.com/office/drawing/2014/main" id="{B58BE500-F173-B94B-83F2-CDC9531AE548}"/>
                </a:ext>
              </a:extLst>
            </p:cNvPr>
            <p:cNvPicPr>
              <a:picLocks noChangeAspect="1"/>
            </p:cNvPicPr>
            <p:nvPr/>
          </p:nvPicPr>
          <p:blipFill>
            <a:blip r:embed="rId7"/>
            <a:stretch>
              <a:fillRect/>
            </a:stretch>
          </p:blipFill>
          <p:spPr>
            <a:xfrm>
              <a:off x="6746603" y="3931687"/>
              <a:ext cx="367460" cy="367460"/>
            </a:xfrm>
            <a:prstGeom prst="rect">
              <a:avLst/>
            </a:prstGeom>
          </p:spPr>
        </p:pic>
        <p:pic>
          <p:nvPicPr>
            <p:cNvPr id="41" name="Picture 65" descr="A close up of a logo&#13;&#10;&#13;&#10;Description automatically generated">
              <a:extLst>
                <a:ext uri="{FF2B5EF4-FFF2-40B4-BE49-F238E27FC236}">
                  <a16:creationId xmlns:a16="http://schemas.microsoft.com/office/drawing/2014/main" id="{A3229F9D-4301-AF42-996A-29AC80584E6D}"/>
                </a:ext>
              </a:extLst>
            </p:cNvPr>
            <p:cNvPicPr>
              <a:picLocks noChangeAspect="1"/>
            </p:cNvPicPr>
            <p:nvPr/>
          </p:nvPicPr>
          <p:blipFill>
            <a:blip r:embed="rId8"/>
            <a:stretch>
              <a:fillRect/>
            </a:stretch>
          </p:blipFill>
          <p:spPr>
            <a:xfrm>
              <a:off x="5147374" y="3877500"/>
              <a:ext cx="460866" cy="460866"/>
            </a:xfrm>
            <a:prstGeom prst="rect">
              <a:avLst/>
            </a:prstGeom>
          </p:spPr>
        </p:pic>
        <p:pic>
          <p:nvPicPr>
            <p:cNvPr id="42" name="Picture 66" descr="A close up of a logo&#13;&#10;&#13;&#10;Description automatically generated">
              <a:extLst>
                <a:ext uri="{FF2B5EF4-FFF2-40B4-BE49-F238E27FC236}">
                  <a16:creationId xmlns:a16="http://schemas.microsoft.com/office/drawing/2014/main" id="{EB3A694F-068A-9C45-B266-0167A15853C3}"/>
                </a:ext>
              </a:extLst>
            </p:cNvPr>
            <p:cNvPicPr>
              <a:picLocks noChangeAspect="1"/>
            </p:cNvPicPr>
            <p:nvPr/>
          </p:nvPicPr>
          <p:blipFill>
            <a:blip r:embed="rId9"/>
            <a:stretch>
              <a:fillRect/>
            </a:stretch>
          </p:blipFill>
          <p:spPr>
            <a:xfrm>
              <a:off x="5938448" y="3904255"/>
              <a:ext cx="427320" cy="427320"/>
            </a:xfrm>
            <a:prstGeom prst="rect">
              <a:avLst/>
            </a:prstGeom>
          </p:spPr>
        </p:pic>
        <p:sp>
          <p:nvSpPr>
            <p:cNvPr id="43" name="TextBox 67">
              <a:extLst>
                <a:ext uri="{FF2B5EF4-FFF2-40B4-BE49-F238E27FC236}">
                  <a16:creationId xmlns:a16="http://schemas.microsoft.com/office/drawing/2014/main" id="{498BAE6B-EBAE-274F-91CC-57AD6020B166}"/>
                </a:ext>
              </a:extLst>
            </p:cNvPr>
            <p:cNvSpPr txBox="1"/>
            <p:nvPr/>
          </p:nvSpPr>
          <p:spPr>
            <a:xfrm>
              <a:off x="6529774" y="3706750"/>
              <a:ext cx="74712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配置变更</a:t>
              </a:r>
              <a:endParaRPr lang="en-US" sz="1200" u="sng" dirty="0">
                <a:latin typeface="Microsoft YaHei" panose="020B0503020204020204" pitchFamily="34" charset="-122"/>
                <a:ea typeface="Microsoft YaHei" panose="020B0503020204020204" pitchFamily="34" charset="-122"/>
              </a:endParaRPr>
            </a:p>
          </p:txBody>
        </p:sp>
        <p:sp>
          <p:nvSpPr>
            <p:cNvPr id="44" name="TextBox 68">
              <a:extLst>
                <a:ext uri="{FF2B5EF4-FFF2-40B4-BE49-F238E27FC236}">
                  <a16:creationId xmlns:a16="http://schemas.microsoft.com/office/drawing/2014/main" id="{2B6FC063-8584-404E-A0C5-6BD44BB39080}"/>
                </a:ext>
              </a:extLst>
            </p:cNvPr>
            <p:cNvSpPr txBox="1"/>
            <p:nvPr/>
          </p:nvSpPr>
          <p:spPr>
            <a:xfrm>
              <a:off x="5069583" y="4313074"/>
              <a:ext cx="51578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文件</a:t>
              </a:r>
              <a:endParaRPr lang="en-US" sz="1200" u="sng" dirty="0">
                <a:latin typeface="Microsoft YaHei" panose="020B0503020204020204" pitchFamily="34" charset="-122"/>
                <a:ea typeface="Microsoft YaHei" panose="020B0503020204020204" pitchFamily="34" charset="-122"/>
              </a:endParaRPr>
            </a:p>
          </p:txBody>
        </p:sp>
        <p:sp>
          <p:nvSpPr>
            <p:cNvPr id="45" name="TextBox 69">
              <a:extLst>
                <a:ext uri="{FF2B5EF4-FFF2-40B4-BE49-F238E27FC236}">
                  <a16:creationId xmlns:a16="http://schemas.microsoft.com/office/drawing/2014/main" id="{362C7413-92B1-1B4C-A09B-C208AE0C8D3F}"/>
                </a:ext>
              </a:extLst>
            </p:cNvPr>
            <p:cNvSpPr txBox="1"/>
            <p:nvPr/>
          </p:nvSpPr>
          <p:spPr>
            <a:xfrm>
              <a:off x="5966714" y="4305630"/>
              <a:ext cx="412698"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监控</a:t>
              </a:r>
              <a:endParaRPr lang="en-US" sz="1200" u="sng" dirty="0">
                <a:latin typeface="Microsoft YaHei" panose="020B0503020204020204" pitchFamily="34" charset="-122"/>
                <a:ea typeface="Microsoft YaHei" panose="020B0503020204020204" pitchFamily="34" charset="-122"/>
              </a:endParaRPr>
            </a:p>
          </p:txBody>
        </p:sp>
        <p:sp>
          <p:nvSpPr>
            <p:cNvPr id="46" name="TextBox 70">
              <a:extLst>
                <a:ext uri="{FF2B5EF4-FFF2-40B4-BE49-F238E27FC236}">
                  <a16:creationId xmlns:a16="http://schemas.microsoft.com/office/drawing/2014/main" id="{949AC666-968B-B44A-81EF-948608CB0DC1}"/>
                </a:ext>
              </a:extLst>
            </p:cNvPr>
            <p:cNvSpPr txBox="1"/>
            <p:nvPr/>
          </p:nvSpPr>
          <p:spPr>
            <a:xfrm>
              <a:off x="5849513" y="3700417"/>
              <a:ext cx="74712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用户点击</a:t>
              </a:r>
              <a:endParaRPr lang="en-US" sz="1200" u="sng" dirty="0">
                <a:latin typeface="Microsoft YaHei" panose="020B0503020204020204" pitchFamily="34" charset="-122"/>
                <a:ea typeface="Microsoft YaHei" panose="020B0503020204020204" pitchFamily="34" charset="-122"/>
              </a:endParaRPr>
            </a:p>
          </p:txBody>
        </p:sp>
        <p:sp>
          <p:nvSpPr>
            <p:cNvPr id="47" name="TextBox 71">
              <a:extLst>
                <a:ext uri="{FF2B5EF4-FFF2-40B4-BE49-F238E27FC236}">
                  <a16:creationId xmlns:a16="http://schemas.microsoft.com/office/drawing/2014/main" id="{2BE099AE-4970-564E-A5F4-033AE010A4F2}"/>
                </a:ext>
              </a:extLst>
            </p:cNvPr>
            <p:cNvSpPr txBox="1"/>
            <p:nvPr/>
          </p:nvSpPr>
          <p:spPr>
            <a:xfrm>
              <a:off x="3668274" y="4517467"/>
              <a:ext cx="1325687" cy="238575"/>
            </a:xfrm>
            <a:prstGeom prst="rect">
              <a:avLst/>
            </a:prstGeom>
            <a:noFill/>
          </p:spPr>
          <p:txBody>
            <a:bodyPr wrap="square" rtlCol="0">
              <a:spAutoFit/>
            </a:bodyPr>
            <a:lstStyle/>
            <a:p>
              <a:r>
                <a:rPr lang="en-US" sz="1467" b="1" dirty="0" err="1">
                  <a:solidFill>
                    <a:schemeClr val="accent4">
                      <a:lumMod val="75000"/>
                    </a:schemeClr>
                  </a:solidFill>
                  <a:latin typeface="Microsoft YaHei" panose="020B0503020204020204" pitchFamily="34" charset="-122"/>
                  <a:ea typeface="Microsoft YaHei" panose="020B0503020204020204" pitchFamily="34" charset="-122"/>
                </a:rPr>
                <a:t>Open</a:t>
              </a:r>
              <a:r>
                <a:rPr lang="en-US" altLang="zh-CN" sz="1467" b="1" dirty="0" err="1">
                  <a:solidFill>
                    <a:schemeClr val="accent4">
                      <a:lumMod val="75000"/>
                    </a:schemeClr>
                  </a:solidFill>
                  <a:latin typeface="Microsoft YaHei" panose="020B0503020204020204" pitchFamily="34" charset="-122"/>
                  <a:ea typeface="Microsoft YaHei" panose="020B0503020204020204" pitchFamily="34" charset="-122"/>
                </a:rPr>
                <a:t>Telemetry</a:t>
              </a:r>
              <a:endParaRPr lang="en-US" sz="1467" b="1" dirty="0">
                <a:solidFill>
                  <a:schemeClr val="accent4">
                    <a:lumMod val="75000"/>
                  </a:schemeClr>
                </a:solidFill>
                <a:latin typeface="Microsoft YaHei" panose="020B0503020204020204" pitchFamily="34" charset="-122"/>
                <a:ea typeface="Microsoft YaHei" panose="020B0503020204020204" pitchFamily="34" charset="-122"/>
              </a:endParaRPr>
            </a:p>
          </p:txBody>
        </p:sp>
        <p:pic>
          <p:nvPicPr>
            <p:cNvPr id="48" name="Picture 72">
              <a:extLst>
                <a:ext uri="{FF2B5EF4-FFF2-40B4-BE49-F238E27FC236}">
                  <a16:creationId xmlns:a16="http://schemas.microsoft.com/office/drawing/2014/main" id="{77867B9D-14D3-D345-8DCD-B435B659D87F}"/>
                </a:ext>
              </a:extLst>
            </p:cNvPr>
            <p:cNvPicPr>
              <a:picLocks noChangeAspect="1"/>
            </p:cNvPicPr>
            <p:nvPr/>
          </p:nvPicPr>
          <p:blipFill>
            <a:blip r:embed="rId10"/>
            <a:stretch>
              <a:fillRect/>
            </a:stretch>
          </p:blipFill>
          <p:spPr>
            <a:xfrm>
              <a:off x="6764572" y="4491928"/>
              <a:ext cx="387005" cy="387005"/>
            </a:xfrm>
            <a:prstGeom prst="rect">
              <a:avLst/>
            </a:prstGeom>
          </p:spPr>
        </p:pic>
        <p:pic>
          <p:nvPicPr>
            <p:cNvPr id="49" name="Picture 73">
              <a:extLst>
                <a:ext uri="{FF2B5EF4-FFF2-40B4-BE49-F238E27FC236}">
                  <a16:creationId xmlns:a16="http://schemas.microsoft.com/office/drawing/2014/main" id="{EE222DE2-162D-8D45-BA56-FEDBCC5D860B}"/>
                </a:ext>
              </a:extLst>
            </p:cNvPr>
            <p:cNvPicPr>
              <a:picLocks noChangeAspect="1"/>
            </p:cNvPicPr>
            <p:nvPr/>
          </p:nvPicPr>
          <p:blipFill>
            <a:blip r:embed="rId11"/>
            <a:stretch>
              <a:fillRect/>
            </a:stretch>
          </p:blipFill>
          <p:spPr>
            <a:xfrm>
              <a:off x="7497079" y="4502563"/>
              <a:ext cx="367460" cy="367460"/>
            </a:xfrm>
            <a:prstGeom prst="rect">
              <a:avLst/>
            </a:prstGeom>
          </p:spPr>
        </p:pic>
        <p:sp>
          <p:nvSpPr>
            <p:cNvPr id="50" name="TextBox 74">
              <a:extLst>
                <a:ext uri="{FF2B5EF4-FFF2-40B4-BE49-F238E27FC236}">
                  <a16:creationId xmlns:a16="http://schemas.microsoft.com/office/drawing/2014/main" id="{E7822D7A-1456-084F-BB7E-B1AE210B66DE}"/>
                </a:ext>
              </a:extLst>
            </p:cNvPr>
            <p:cNvSpPr txBox="1"/>
            <p:nvPr/>
          </p:nvSpPr>
          <p:spPr>
            <a:xfrm>
              <a:off x="6548131" y="4299147"/>
              <a:ext cx="74712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移动端</a:t>
              </a:r>
              <a:endParaRPr lang="en-US" sz="1200" u="sng" dirty="0">
                <a:latin typeface="Microsoft YaHei" panose="020B0503020204020204" pitchFamily="34" charset="-122"/>
                <a:ea typeface="Microsoft YaHei" panose="020B0503020204020204" pitchFamily="34" charset="-122"/>
              </a:endParaRPr>
            </a:p>
          </p:txBody>
        </p:sp>
        <p:sp>
          <p:nvSpPr>
            <p:cNvPr id="51" name="TextBox 75">
              <a:extLst>
                <a:ext uri="{FF2B5EF4-FFF2-40B4-BE49-F238E27FC236}">
                  <a16:creationId xmlns:a16="http://schemas.microsoft.com/office/drawing/2014/main" id="{BE3AD035-F707-2F4A-80F5-0C3582E27435}"/>
                </a:ext>
              </a:extLst>
            </p:cNvPr>
            <p:cNvSpPr txBox="1"/>
            <p:nvPr/>
          </p:nvSpPr>
          <p:spPr>
            <a:xfrm>
              <a:off x="7445281" y="4318661"/>
              <a:ext cx="533249"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物联网</a:t>
              </a:r>
              <a:endParaRPr lang="en-US" sz="1200" u="sng" dirty="0">
                <a:latin typeface="Microsoft YaHei" panose="020B0503020204020204" pitchFamily="34" charset="-122"/>
                <a:ea typeface="Microsoft YaHei" panose="020B0503020204020204" pitchFamily="34" charset="-122"/>
              </a:endParaRPr>
            </a:p>
          </p:txBody>
        </p:sp>
        <p:sp>
          <p:nvSpPr>
            <p:cNvPr id="52" name="TextBox 76">
              <a:extLst>
                <a:ext uri="{FF2B5EF4-FFF2-40B4-BE49-F238E27FC236}">
                  <a16:creationId xmlns:a16="http://schemas.microsoft.com/office/drawing/2014/main" id="{EF8DD499-42DD-1A48-A076-7473344B690F}"/>
                </a:ext>
              </a:extLst>
            </p:cNvPr>
            <p:cNvSpPr txBox="1"/>
            <p:nvPr/>
          </p:nvSpPr>
          <p:spPr>
            <a:xfrm>
              <a:off x="7278911" y="3704743"/>
              <a:ext cx="74712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容器</a:t>
              </a:r>
              <a:endParaRPr lang="en-US" sz="1200" u="sng" dirty="0">
                <a:latin typeface="Microsoft YaHei" panose="020B0503020204020204" pitchFamily="34" charset="-122"/>
                <a:ea typeface="Microsoft YaHei" panose="020B0503020204020204" pitchFamily="34" charset="-122"/>
              </a:endParaRPr>
            </a:p>
          </p:txBody>
        </p:sp>
        <p:pic>
          <p:nvPicPr>
            <p:cNvPr id="53" name="Picture 77">
              <a:extLst>
                <a:ext uri="{FF2B5EF4-FFF2-40B4-BE49-F238E27FC236}">
                  <a16:creationId xmlns:a16="http://schemas.microsoft.com/office/drawing/2014/main" id="{8A99BCF1-FAC4-E14D-8FCF-9668145D8BAA}"/>
                </a:ext>
              </a:extLst>
            </p:cNvPr>
            <p:cNvPicPr>
              <a:picLocks noChangeAspect="1"/>
            </p:cNvPicPr>
            <p:nvPr/>
          </p:nvPicPr>
          <p:blipFill>
            <a:blip r:embed="rId12"/>
            <a:stretch>
              <a:fillRect/>
            </a:stretch>
          </p:blipFill>
          <p:spPr>
            <a:xfrm>
              <a:off x="7482943" y="3890056"/>
              <a:ext cx="384620" cy="384620"/>
            </a:xfrm>
            <a:prstGeom prst="rect">
              <a:avLst/>
            </a:prstGeom>
          </p:spPr>
        </p:pic>
        <p:sp>
          <p:nvSpPr>
            <p:cNvPr id="54" name="Rectangle 79">
              <a:extLst>
                <a:ext uri="{FF2B5EF4-FFF2-40B4-BE49-F238E27FC236}">
                  <a16:creationId xmlns:a16="http://schemas.microsoft.com/office/drawing/2014/main" id="{12975F50-2906-9B43-BB05-8A1069F320A9}"/>
                </a:ext>
              </a:extLst>
            </p:cNvPr>
            <p:cNvSpPr/>
            <p:nvPr/>
          </p:nvSpPr>
          <p:spPr>
            <a:xfrm rot="16200000">
              <a:off x="695583" y="4213703"/>
              <a:ext cx="732645" cy="268500"/>
            </a:xfrm>
            <a:prstGeom prst="rect">
              <a:avLst/>
            </a:prstGeom>
            <a:noFill/>
            <a:ln>
              <a:noFill/>
            </a:ln>
          </p:spPr>
          <p:style>
            <a:lnRef idx="1">
              <a:schemeClr val="accent3"/>
            </a:lnRef>
            <a:fillRef idx="3">
              <a:schemeClr val="accent3"/>
            </a:fillRef>
            <a:effectRef idx="2">
              <a:schemeClr val="accent3"/>
            </a:effectRef>
            <a:fontRef idx="minor">
              <a:schemeClr val="lt1"/>
            </a:fontRef>
          </p:style>
          <p:txBody>
            <a:bodyPr vert="eaVert" rtlCol="0" anchor="ctr"/>
            <a:lstStyle/>
            <a:p>
              <a:pPr algn="ctr"/>
              <a:r>
                <a:rPr lang="zh-CN" altLang="en-US" sz="1867" dirty="0">
                  <a:solidFill>
                    <a:schemeClr val="tx1"/>
                  </a:solidFill>
                  <a:latin typeface="Microsoft YaHei" panose="020B0503020204020204" pitchFamily="34" charset="-122"/>
                  <a:ea typeface="Microsoft YaHei" panose="020B0503020204020204" pitchFamily="34" charset="-122"/>
                </a:rPr>
                <a:t>数据源</a:t>
              </a:r>
              <a:endParaRPr lang="en-US" sz="1867" dirty="0">
                <a:solidFill>
                  <a:schemeClr val="tx1"/>
                </a:solidFill>
                <a:latin typeface="Microsoft YaHei" panose="020B0503020204020204" pitchFamily="34" charset="-122"/>
                <a:ea typeface="Microsoft YaHei" panose="020B0503020204020204" pitchFamily="34" charset="-122"/>
              </a:endParaRPr>
            </a:p>
          </p:txBody>
        </p:sp>
        <p:sp>
          <p:nvSpPr>
            <p:cNvPr id="55" name="TextBox 80">
              <a:extLst>
                <a:ext uri="{FF2B5EF4-FFF2-40B4-BE49-F238E27FC236}">
                  <a16:creationId xmlns:a16="http://schemas.microsoft.com/office/drawing/2014/main" id="{2F79C414-3A0A-EA40-B49C-767F45363F7B}"/>
                </a:ext>
              </a:extLst>
            </p:cNvPr>
            <p:cNvSpPr txBox="1"/>
            <p:nvPr/>
          </p:nvSpPr>
          <p:spPr>
            <a:xfrm>
              <a:off x="5006220" y="3715941"/>
              <a:ext cx="747121" cy="207749"/>
            </a:xfrm>
            <a:prstGeom prst="rect">
              <a:avLst/>
            </a:prstGeom>
            <a:noFill/>
          </p:spPr>
          <p:txBody>
            <a:bodyPr wrap="square" rtlCol="0">
              <a:spAutoFit/>
            </a:bodyPr>
            <a:lstStyle/>
            <a:p>
              <a:r>
                <a:rPr lang="zh-CN" altLang="en-US" sz="1200" u="sng" dirty="0">
                  <a:latin typeface="Microsoft YaHei" panose="020B0503020204020204" pitchFamily="34" charset="-122"/>
                  <a:ea typeface="Microsoft YaHei" panose="020B0503020204020204" pitchFamily="34" charset="-122"/>
                </a:rPr>
                <a:t>访问日志</a:t>
              </a:r>
              <a:endParaRPr lang="en-US" sz="1200" u="sng" dirty="0">
                <a:latin typeface="Microsoft YaHei" panose="020B0503020204020204" pitchFamily="34" charset="-122"/>
                <a:ea typeface="Microsoft YaHei" panose="020B0503020204020204" pitchFamily="34" charset="-122"/>
              </a:endParaRPr>
            </a:p>
          </p:txBody>
        </p:sp>
      </p:grpSp>
      <p:grpSp>
        <p:nvGrpSpPr>
          <p:cNvPr id="56" name="Group 15">
            <a:extLst>
              <a:ext uri="{FF2B5EF4-FFF2-40B4-BE49-F238E27FC236}">
                <a16:creationId xmlns:a16="http://schemas.microsoft.com/office/drawing/2014/main" id="{7A617216-199E-4948-8B2B-F9414485907B}"/>
              </a:ext>
            </a:extLst>
          </p:cNvPr>
          <p:cNvGrpSpPr/>
          <p:nvPr/>
        </p:nvGrpSpPr>
        <p:grpSpPr>
          <a:xfrm>
            <a:off x="1134694" y="2354046"/>
            <a:ext cx="6124939" cy="1143217"/>
            <a:chOff x="851020" y="1765535"/>
            <a:chExt cx="4593704" cy="857413"/>
          </a:xfrm>
        </p:grpSpPr>
        <p:sp>
          <p:nvSpPr>
            <p:cNvPr id="57" name="Rectangle 106">
              <a:extLst>
                <a:ext uri="{FF2B5EF4-FFF2-40B4-BE49-F238E27FC236}">
                  <a16:creationId xmlns:a16="http://schemas.microsoft.com/office/drawing/2014/main" id="{1CE4F6C7-4C9F-7847-8465-6CE1EFF80827}"/>
                </a:ext>
              </a:extLst>
            </p:cNvPr>
            <p:cNvSpPr/>
            <p:nvPr/>
          </p:nvSpPr>
          <p:spPr>
            <a:xfrm>
              <a:off x="851020" y="1765535"/>
              <a:ext cx="4591978" cy="857413"/>
            </a:xfrm>
            <a:prstGeom prst="rect">
              <a:avLst/>
            </a:prstGeom>
            <a:solidFill>
              <a:schemeClr val="tx2">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58" name="Picture 155" descr="A close up of a sign&#13;&#10;&#13;&#10;Description automatically generated">
              <a:extLst>
                <a:ext uri="{FF2B5EF4-FFF2-40B4-BE49-F238E27FC236}">
                  <a16:creationId xmlns:a16="http://schemas.microsoft.com/office/drawing/2014/main" id="{FBDB71C4-EE97-D647-8F62-5024BB3D313F}"/>
                </a:ext>
              </a:extLst>
            </p:cNvPr>
            <p:cNvPicPr>
              <a:picLocks noChangeAspect="1"/>
            </p:cNvPicPr>
            <p:nvPr/>
          </p:nvPicPr>
          <p:blipFill>
            <a:blip r:embed="rId13">
              <a:duotone>
                <a:prstClr val="black"/>
                <a:schemeClr val="accent2">
                  <a:tint val="45000"/>
                  <a:satMod val="400000"/>
                </a:schemeClr>
              </a:duotone>
            </a:blip>
            <a:stretch>
              <a:fillRect/>
            </a:stretch>
          </p:blipFill>
          <p:spPr>
            <a:xfrm>
              <a:off x="4872238" y="2142291"/>
              <a:ext cx="328242" cy="328242"/>
            </a:xfrm>
            <a:prstGeom prst="rect">
              <a:avLst/>
            </a:prstGeom>
          </p:spPr>
        </p:pic>
        <p:pic>
          <p:nvPicPr>
            <p:cNvPr id="59" name="Picture 159" descr="A picture containing object&#13;&#10;&#13;&#10;Description automatically generated">
              <a:extLst>
                <a:ext uri="{FF2B5EF4-FFF2-40B4-BE49-F238E27FC236}">
                  <a16:creationId xmlns:a16="http://schemas.microsoft.com/office/drawing/2014/main" id="{2A0E1406-5582-A747-BDDD-1AC1AFB43B3F}"/>
                </a:ext>
              </a:extLst>
            </p:cNvPr>
            <p:cNvPicPr>
              <a:picLocks noChangeAspect="1"/>
            </p:cNvPicPr>
            <p:nvPr/>
          </p:nvPicPr>
          <p:blipFill>
            <a:blip r:embed="rId14">
              <a:duotone>
                <a:prstClr val="black"/>
                <a:schemeClr val="accent2">
                  <a:tint val="45000"/>
                  <a:satMod val="400000"/>
                </a:schemeClr>
              </a:duotone>
            </a:blip>
            <a:stretch>
              <a:fillRect/>
            </a:stretch>
          </p:blipFill>
          <p:spPr>
            <a:xfrm>
              <a:off x="3255291" y="2138874"/>
              <a:ext cx="318392" cy="379862"/>
            </a:xfrm>
            <a:prstGeom prst="rect">
              <a:avLst/>
            </a:prstGeom>
          </p:spPr>
        </p:pic>
        <p:sp>
          <p:nvSpPr>
            <p:cNvPr id="60" name="TextBox 163">
              <a:extLst>
                <a:ext uri="{FF2B5EF4-FFF2-40B4-BE49-F238E27FC236}">
                  <a16:creationId xmlns:a16="http://schemas.microsoft.com/office/drawing/2014/main" id="{E4F9182C-CAC1-2348-B4CB-8B1E8FD4AD5A}"/>
                </a:ext>
              </a:extLst>
            </p:cNvPr>
            <p:cNvSpPr txBox="1"/>
            <p:nvPr/>
          </p:nvSpPr>
          <p:spPr>
            <a:xfrm>
              <a:off x="3767206" y="1863829"/>
              <a:ext cx="907141" cy="223235"/>
            </a:xfrm>
            <a:prstGeom prst="rect">
              <a:avLst/>
            </a:prstGeom>
            <a:noFill/>
          </p:spPr>
          <p:txBody>
            <a:bodyPr wrap="square" rtlCol="0">
              <a:spAutoFit/>
            </a:bodyPr>
            <a:lstStyle/>
            <a:p>
              <a:pPr algn="ctr"/>
              <a:r>
                <a:rPr lang="zh-CN" altLang="en-US" sz="1334" dirty="0">
                  <a:latin typeface="Microsoft YaHei" panose="020B0503020204020204" pitchFamily="34" charset="-122"/>
                  <a:ea typeface="Microsoft YaHei" panose="020B0503020204020204" pitchFamily="34" charset="-122"/>
                </a:rPr>
                <a:t>智能聚类</a:t>
              </a:r>
              <a:endParaRPr lang="en-US" altLang="zh-CN" sz="1334" dirty="0">
                <a:latin typeface="Microsoft YaHei" panose="020B0503020204020204" pitchFamily="34" charset="-122"/>
                <a:ea typeface="Microsoft YaHei" panose="020B0503020204020204" pitchFamily="34" charset="-122"/>
              </a:endParaRPr>
            </a:p>
          </p:txBody>
        </p:sp>
        <p:sp>
          <p:nvSpPr>
            <p:cNvPr id="61" name="TextBox 165">
              <a:extLst>
                <a:ext uri="{FF2B5EF4-FFF2-40B4-BE49-F238E27FC236}">
                  <a16:creationId xmlns:a16="http://schemas.microsoft.com/office/drawing/2014/main" id="{D4ECDB3E-FA53-214A-ABB0-E9B5C6523AA7}"/>
                </a:ext>
              </a:extLst>
            </p:cNvPr>
            <p:cNvSpPr txBox="1"/>
            <p:nvPr/>
          </p:nvSpPr>
          <p:spPr>
            <a:xfrm>
              <a:off x="4608864" y="1863829"/>
              <a:ext cx="835860" cy="223235"/>
            </a:xfrm>
            <a:prstGeom prst="rect">
              <a:avLst/>
            </a:prstGeom>
            <a:noFill/>
          </p:spPr>
          <p:txBody>
            <a:bodyPr wrap="square" rtlCol="0">
              <a:spAutoFit/>
            </a:bodyPr>
            <a:lstStyle/>
            <a:p>
              <a:pPr algn="ctr"/>
              <a:r>
                <a:rPr lang="zh-CN" altLang="en-US" sz="1334" dirty="0">
                  <a:latin typeface="Microsoft YaHei" panose="020B0503020204020204" pitchFamily="34" charset="-122"/>
                  <a:ea typeface="Microsoft YaHei" panose="020B0503020204020204" pitchFamily="34" charset="-122"/>
                </a:rPr>
                <a:t>智能预测</a:t>
              </a:r>
              <a:endParaRPr lang="en-US" altLang="zh-CN" sz="1334" dirty="0">
                <a:latin typeface="Microsoft YaHei" panose="020B0503020204020204" pitchFamily="34" charset="-122"/>
                <a:ea typeface="Microsoft YaHei" panose="020B0503020204020204" pitchFamily="34" charset="-122"/>
              </a:endParaRPr>
            </a:p>
          </p:txBody>
        </p:sp>
        <p:pic>
          <p:nvPicPr>
            <p:cNvPr id="62" name="Picture 174">
              <a:extLst>
                <a:ext uri="{FF2B5EF4-FFF2-40B4-BE49-F238E27FC236}">
                  <a16:creationId xmlns:a16="http://schemas.microsoft.com/office/drawing/2014/main" id="{FBAF0E85-B41D-3A4F-91BD-0CF82DAEBFCE}"/>
                </a:ext>
              </a:extLst>
            </p:cNvPr>
            <p:cNvPicPr>
              <a:picLocks noChangeAspect="1"/>
            </p:cNvPicPr>
            <p:nvPr/>
          </p:nvPicPr>
          <p:blipFill>
            <a:blip r:embed="rId15">
              <a:duotone>
                <a:prstClr val="black"/>
                <a:schemeClr val="accent2">
                  <a:tint val="45000"/>
                  <a:satMod val="400000"/>
                </a:schemeClr>
              </a:duotone>
              <a:extLst>
                <a:ext uri="{BEBA8EAE-BF5A-486C-A8C5-ECC9F3942E4B}">
                  <a14:imgProps xmlns:a14="http://schemas.microsoft.com/office/drawing/2010/main">
                    <a14:imgLayer r:embed="rId16">
                      <a14:imgEffect>
                        <a14:colorTemperature colorTemp="11200"/>
                      </a14:imgEffect>
                    </a14:imgLayer>
                  </a14:imgProps>
                </a:ext>
              </a:extLst>
            </a:blip>
            <a:stretch>
              <a:fillRect/>
            </a:stretch>
          </p:blipFill>
          <p:spPr>
            <a:xfrm>
              <a:off x="3986219" y="2118221"/>
              <a:ext cx="428557" cy="428557"/>
            </a:xfrm>
            <a:prstGeom prst="rect">
              <a:avLst/>
            </a:prstGeom>
          </p:spPr>
        </p:pic>
        <p:sp>
          <p:nvSpPr>
            <p:cNvPr id="63" name="TextBox 91">
              <a:extLst>
                <a:ext uri="{FF2B5EF4-FFF2-40B4-BE49-F238E27FC236}">
                  <a16:creationId xmlns:a16="http://schemas.microsoft.com/office/drawing/2014/main" id="{95357751-24D7-F640-B0AD-E6F155AD3C5F}"/>
                </a:ext>
              </a:extLst>
            </p:cNvPr>
            <p:cNvSpPr txBox="1"/>
            <p:nvPr/>
          </p:nvSpPr>
          <p:spPr>
            <a:xfrm>
              <a:off x="2937991" y="1863829"/>
              <a:ext cx="907141" cy="223235"/>
            </a:xfrm>
            <a:prstGeom prst="rect">
              <a:avLst/>
            </a:prstGeom>
            <a:noFill/>
          </p:spPr>
          <p:txBody>
            <a:bodyPr wrap="square" rtlCol="0">
              <a:spAutoFit/>
            </a:bodyPr>
            <a:lstStyle/>
            <a:p>
              <a:pPr algn="ctr"/>
              <a:r>
                <a:rPr lang="zh-CN" altLang="en-US" sz="1334" dirty="0">
                  <a:latin typeface="Microsoft YaHei" panose="020B0503020204020204" pitchFamily="34" charset="-122"/>
                  <a:ea typeface="Microsoft YaHei" panose="020B0503020204020204" pitchFamily="34" charset="-122"/>
                </a:rPr>
                <a:t>根因分析</a:t>
              </a:r>
              <a:endParaRPr lang="en-US" altLang="zh-CN" sz="1334" dirty="0">
                <a:latin typeface="Microsoft YaHei" panose="020B0503020204020204" pitchFamily="34" charset="-122"/>
                <a:ea typeface="Microsoft YaHei" panose="020B0503020204020204" pitchFamily="34" charset="-122"/>
              </a:endParaRPr>
            </a:p>
          </p:txBody>
        </p:sp>
        <p:pic>
          <p:nvPicPr>
            <p:cNvPr id="64" name="Graphic 92" descr="Robot">
              <a:extLst>
                <a:ext uri="{FF2B5EF4-FFF2-40B4-BE49-F238E27FC236}">
                  <a16:creationId xmlns:a16="http://schemas.microsoft.com/office/drawing/2014/main" id="{D6424E58-F2DA-FF4C-9C38-E3EA63AE187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2342154" y="2104384"/>
              <a:ext cx="464967" cy="464967"/>
            </a:xfrm>
            <a:prstGeom prst="rect">
              <a:avLst/>
            </a:prstGeom>
          </p:spPr>
        </p:pic>
        <p:sp>
          <p:nvSpPr>
            <p:cNvPr id="65" name="TextBox 93">
              <a:extLst>
                <a:ext uri="{FF2B5EF4-FFF2-40B4-BE49-F238E27FC236}">
                  <a16:creationId xmlns:a16="http://schemas.microsoft.com/office/drawing/2014/main" id="{606467D4-DC0F-2C40-B2DB-D2B6BD217A1F}"/>
                </a:ext>
              </a:extLst>
            </p:cNvPr>
            <p:cNvSpPr txBox="1"/>
            <p:nvPr/>
          </p:nvSpPr>
          <p:spPr>
            <a:xfrm>
              <a:off x="2120618" y="1863829"/>
              <a:ext cx="907141" cy="223235"/>
            </a:xfrm>
            <a:prstGeom prst="rect">
              <a:avLst/>
            </a:prstGeom>
            <a:noFill/>
          </p:spPr>
          <p:txBody>
            <a:bodyPr wrap="square" rtlCol="0">
              <a:spAutoFit/>
            </a:bodyPr>
            <a:lstStyle/>
            <a:p>
              <a:pPr algn="ctr"/>
              <a:r>
                <a:rPr lang="zh-CN" altLang="en-US" sz="1334" dirty="0">
                  <a:latin typeface="Microsoft YaHei" panose="020B0503020204020204" pitchFamily="34" charset="-122"/>
                  <a:ea typeface="Microsoft YaHei" panose="020B0503020204020204" pitchFamily="34" charset="-122"/>
                </a:rPr>
                <a:t>异常关联</a:t>
              </a:r>
              <a:endParaRPr lang="en-US" altLang="zh-CN" sz="1334" dirty="0">
                <a:latin typeface="Microsoft YaHei" panose="020B0503020204020204" pitchFamily="34" charset="-122"/>
                <a:ea typeface="Microsoft YaHei" panose="020B0503020204020204" pitchFamily="34" charset="-122"/>
              </a:endParaRPr>
            </a:p>
          </p:txBody>
        </p:sp>
        <p:sp>
          <p:nvSpPr>
            <p:cNvPr id="66" name="TextBox 97">
              <a:extLst>
                <a:ext uri="{FF2B5EF4-FFF2-40B4-BE49-F238E27FC236}">
                  <a16:creationId xmlns:a16="http://schemas.microsoft.com/office/drawing/2014/main" id="{8D8670E4-35A0-CD42-A292-D58895A8D820}"/>
                </a:ext>
              </a:extLst>
            </p:cNvPr>
            <p:cNvSpPr txBox="1"/>
            <p:nvPr/>
          </p:nvSpPr>
          <p:spPr>
            <a:xfrm>
              <a:off x="1313783" y="1863829"/>
              <a:ext cx="907141" cy="223235"/>
            </a:xfrm>
            <a:prstGeom prst="rect">
              <a:avLst/>
            </a:prstGeom>
            <a:noFill/>
          </p:spPr>
          <p:txBody>
            <a:bodyPr wrap="square" rtlCol="0">
              <a:spAutoFit/>
            </a:bodyPr>
            <a:lstStyle/>
            <a:p>
              <a:pPr algn="ctr"/>
              <a:r>
                <a:rPr lang="zh-CN" altLang="en-US" sz="1334" dirty="0">
                  <a:latin typeface="Microsoft YaHei" panose="020B0503020204020204" pitchFamily="34" charset="-122"/>
                  <a:ea typeface="Microsoft YaHei" panose="020B0503020204020204" pitchFamily="34" charset="-122"/>
                </a:rPr>
                <a:t>基础算法</a:t>
              </a:r>
              <a:endParaRPr lang="en-US" altLang="zh-CN" sz="1334" dirty="0">
                <a:latin typeface="Microsoft YaHei" panose="020B0503020204020204" pitchFamily="34" charset="-122"/>
                <a:ea typeface="Microsoft YaHei" panose="020B0503020204020204" pitchFamily="34" charset="-122"/>
              </a:endParaRPr>
            </a:p>
          </p:txBody>
        </p:sp>
        <p:pic>
          <p:nvPicPr>
            <p:cNvPr id="67" name="图像" descr="图像">
              <a:extLst>
                <a:ext uri="{FF2B5EF4-FFF2-40B4-BE49-F238E27FC236}">
                  <a16:creationId xmlns:a16="http://schemas.microsoft.com/office/drawing/2014/main" id="{0DC4E170-2FCF-184F-9F4A-F3047AD1EA4E}"/>
                </a:ext>
              </a:extLst>
            </p:cNvPr>
            <p:cNvPicPr>
              <a:picLocks noChangeAspect="1"/>
            </p:cNvPicPr>
            <p:nvPr/>
          </p:nvPicPr>
          <p:blipFill>
            <a:blip r:embed="rId19">
              <a:duotone>
                <a:prstClr val="black"/>
                <a:schemeClr val="accent4">
                  <a:tint val="45000"/>
                  <a:satMod val="400000"/>
                </a:schemeClr>
              </a:duotone>
            </a:blip>
            <a:stretch>
              <a:fillRect/>
            </a:stretch>
          </p:blipFill>
          <p:spPr>
            <a:xfrm>
              <a:off x="1601320" y="2135673"/>
              <a:ext cx="328841" cy="383393"/>
            </a:xfrm>
            <a:prstGeom prst="rect">
              <a:avLst/>
            </a:prstGeom>
            <a:ln w="12700">
              <a:miter lim="400000"/>
            </a:ln>
          </p:spPr>
        </p:pic>
        <p:sp>
          <p:nvSpPr>
            <p:cNvPr id="68" name="TextBox 101">
              <a:extLst>
                <a:ext uri="{FF2B5EF4-FFF2-40B4-BE49-F238E27FC236}">
                  <a16:creationId xmlns:a16="http://schemas.microsoft.com/office/drawing/2014/main" id="{DAA3B9A2-1429-A548-97C3-4F1F3AB1164A}"/>
                </a:ext>
              </a:extLst>
            </p:cNvPr>
            <p:cNvSpPr txBox="1"/>
            <p:nvPr/>
          </p:nvSpPr>
          <p:spPr>
            <a:xfrm rot="16200000">
              <a:off x="824364" y="2083472"/>
              <a:ext cx="569483" cy="346884"/>
            </a:xfrm>
            <a:prstGeom prst="rect">
              <a:avLst/>
            </a:prstGeom>
            <a:noFill/>
          </p:spPr>
          <p:txBody>
            <a:bodyPr vert="eaVert" wrap="square" rtlCol="0">
              <a:spAutoFit/>
            </a:bodyPr>
            <a:lstStyle/>
            <a:p>
              <a:r>
                <a:rPr lang="en-US" sz="1867" dirty="0" err="1">
                  <a:latin typeface="Microsoft YaHei" panose="020B0503020204020204" pitchFamily="34" charset="-122"/>
                  <a:ea typeface="Microsoft YaHei" panose="020B0503020204020204" pitchFamily="34" charset="-122"/>
                </a:rPr>
                <a:t>算法</a:t>
              </a:r>
              <a:endParaRPr lang="en-US" sz="1867" dirty="0">
                <a:latin typeface="Microsoft YaHei" panose="020B0503020204020204" pitchFamily="34" charset="-122"/>
                <a:ea typeface="Microsoft YaHei" panose="020B0503020204020204" pitchFamily="34" charset="-122"/>
              </a:endParaRPr>
            </a:p>
          </p:txBody>
        </p:sp>
      </p:grpSp>
      <p:grpSp>
        <p:nvGrpSpPr>
          <p:cNvPr id="78" name="Group 16">
            <a:extLst>
              <a:ext uri="{FF2B5EF4-FFF2-40B4-BE49-F238E27FC236}">
                <a16:creationId xmlns:a16="http://schemas.microsoft.com/office/drawing/2014/main" id="{701F202C-B2FD-3749-BCBB-DA0035352EBD}"/>
              </a:ext>
            </a:extLst>
          </p:cNvPr>
          <p:cNvGrpSpPr/>
          <p:nvPr/>
        </p:nvGrpSpPr>
        <p:grpSpPr>
          <a:xfrm>
            <a:off x="6475576" y="1086269"/>
            <a:ext cx="4573623" cy="1143218"/>
            <a:chOff x="4856681" y="814701"/>
            <a:chExt cx="3430217" cy="857413"/>
          </a:xfrm>
        </p:grpSpPr>
        <p:sp>
          <p:nvSpPr>
            <p:cNvPr id="79" name="Rectangle 115">
              <a:extLst>
                <a:ext uri="{FF2B5EF4-FFF2-40B4-BE49-F238E27FC236}">
                  <a16:creationId xmlns:a16="http://schemas.microsoft.com/office/drawing/2014/main" id="{82FAA482-F244-6A45-8CBF-32FF2A92E718}"/>
                </a:ext>
              </a:extLst>
            </p:cNvPr>
            <p:cNvSpPr/>
            <p:nvPr/>
          </p:nvSpPr>
          <p:spPr>
            <a:xfrm>
              <a:off x="4856681" y="814701"/>
              <a:ext cx="3402474" cy="857413"/>
            </a:xfrm>
            <a:prstGeom prst="rect">
              <a:avLst/>
            </a:prstGeom>
            <a:solidFill>
              <a:schemeClr val="bg1">
                <a:lumMod val="9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80" name="Picture 184">
              <a:extLst>
                <a:ext uri="{FF2B5EF4-FFF2-40B4-BE49-F238E27FC236}">
                  <a16:creationId xmlns:a16="http://schemas.microsoft.com/office/drawing/2014/main" id="{168903C9-C756-3B40-9782-47EB97B3F420}"/>
                </a:ext>
              </a:extLst>
            </p:cNvPr>
            <p:cNvPicPr>
              <a:picLocks noChangeAspect="1"/>
            </p:cNvPicPr>
            <p:nvPr/>
          </p:nvPicPr>
          <p:blipFill>
            <a:blip r:embed="rId20">
              <a:duotone>
                <a:prstClr val="black"/>
                <a:schemeClr val="accent2">
                  <a:tint val="45000"/>
                  <a:satMod val="400000"/>
                </a:schemeClr>
              </a:duotone>
            </a:blip>
            <a:stretch>
              <a:fillRect/>
            </a:stretch>
          </p:blipFill>
          <p:spPr>
            <a:xfrm>
              <a:off x="5502941" y="1184046"/>
              <a:ext cx="318392" cy="318392"/>
            </a:xfrm>
            <a:prstGeom prst="rect">
              <a:avLst/>
            </a:prstGeom>
          </p:spPr>
        </p:pic>
        <p:pic>
          <p:nvPicPr>
            <p:cNvPr id="81" name="Picture 185">
              <a:extLst>
                <a:ext uri="{FF2B5EF4-FFF2-40B4-BE49-F238E27FC236}">
                  <a16:creationId xmlns:a16="http://schemas.microsoft.com/office/drawing/2014/main" id="{8EDB7D7D-B9D8-8C44-A6B3-0CFBAD7FE944}"/>
                </a:ext>
              </a:extLst>
            </p:cNvPr>
            <p:cNvPicPr>
              <a:picLocks noChangeAspect="1"/>
            </p:cNvPicPr>
            <p:nvPr/>
          </p:nvPicPr>
          <p:blipFill>
            <a:blip r:embed="rId21">
              <a:duotone>
                <a:prstClr val="black"/>
                <a:schemeClr val="accent2">
                  <a:tint val="45000"/>
                  <a:satMod val="400000"/>
                </a:schemeClr>
              </a:duotone>
            </a:blip>
            <a:stretch>
              <a:fillRect/>
            </a:stretch>
          </p:blipFill>
          <p:spPr>
            <a:xfrm>
              <a:off x="6903335" y="1183717"/>
              <a:ext cx="326238" cy="326239"/>
            </a:xfrm>
            <a:prstGeom prst="rect">
              <a:avLst/>
            </a:prstGeom>
          </p:spPr>
        </p:pic>
        <p:sp>
          <p:nvSpPr>
            <p:cNvPr id="82" name="TextBox 189">
              <a:extLst>
                <a:ext uri="{FF2B5EF4-FFF2-40B4-BE49-F238E27FC236}">
                  <a16:creationId xmlns:a16="http://schemas.microsoft.com/office/drawing/2014/main" id="{DAA40264-A3A1-E941-8EEE-0F819C76D137}"/>
                </a:ext>
              </a:extLst>
            </p:cNvPr>
            <p:cNvSpPr txBox="1"/>
            <p:nvPr/>
          </p:nvSpPr>
          <p:spPr>
            <a:xfrm>
              <a:off x="5361123" y="934472"/>
              <a:ext cx="645186" cy="20774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Grafana</a:t>
              </a:r>
              <a:endParaRPr lang="en-US" sz="1200" dirty="0">
                <a:latin typeface="Microsoft YaHei" panose="020B0503020204020204" pitchFamily="34" charset="-122"/>
                <a:ea typeface="Microsoft YaHei" panose="020B0503020204020204" pitchFamily="34" charset="-122"/>
              </a:endParaRPr>
            </a:p>
          </p:txBody>
        </p:sp>
        <p:pic>
          <p:nvPicPr>
            <p:cNvPr id="83" name="Picture 190">
              <a:extLst>
                <a:ext uri="{FF2B5EF4-FFF2-40B4-BE49-F238E27FC236}">
                  <a16:creationId xmlns:a16="http://schemas.microsoft.com/office/drawing/2014/main" id="{2BCDB42C-F45A-474E-BC7E-A781D9AED7CA}"/>
                </a:ext>
              </a:extLst>
            </p:cNvPr>
            <p:cNvPicPr>
              <a:picLocks noChangeAspect="1"/>
            </p:cNvPicPr>
            <p:nvPr/>
          </p:nvPicPr>
          <p:blipFill>
            <a:blip r:embed="rId22">
              <a:duotone>
                <a:prstClr val="black"/>
                <a:schemeClr val="accent2">
                  <a:tint val="45000"/>
                  <a:satMod val="400000"/>
                </a:schemeClr>
              </a:duotone>
            </a:blip>
            <a:stretch>
              <a:fillRect/>
            </a:stretch>
          </p:blipFill>
          <p:spPr>
            <a:xfrm>
              <a:off x="6221336" y="1219834"/>
              <a:ext cx="301464" cy="271590"/>
            </a:xfrm>
            <a:prstGeom prst="rect">
              <a:avLst/>
            </a:prstGeom>
          </p:spPr>
        </p:pic>
        <p:pic>
          <p:nvPicPr>
            <p:cNvPr id="84" name="Picture 191">
              <a:extLst>
                <a:ext uri="{FF2B5EF4-FFF2-40B4-BE49-F238E27FC236}">
                  <a16:creationId xmlns:a16="http://schemas.microsoft.com/office/drawing/2014/main" id="{4A50A32E-F2EB-AF44-9DE8-1EA35A7867A9}"/>
                </a:ext>
              </a:extLst>
            </p:cNvPr>
            <p:cNvPicPr>
              <a:picLocks noChangeAspect="1"/>
            </p:cNvPicPr>
            <p:nvPr/>
          </p:nvPicPr>
          <p:blipFill>
            <a:blip r:embed="rId23"/>
            <a:stretch>
              <a:fillRect/>
            </a:stretch>
          </p:blipFill>
          <p:spPr>
            <a:xfrm>
              <a:off x="7570051" y="1058202"/>
              <a:ext cx="563327" cy="563328"/>
            </a:xfrm>
            <a:prstGeom prst="rect">
              <a:avLst/>
            </a:prstGeom>
          </p:spPr>
        </p:pic>
        <p:sp>
          <p:nvSpPr>
            <p:cNvPr id="85" name="TextBox 110">
              <a:extLst>
                <a:ext uri="{FF2B5EF4-FFF2-40B4-BE49-F238E27FC236}">
                  <a16:creationId xmlns:a16="http://schemas.microsoft.com/office/drawing/2014/main" id="{0266C8A8-F10C-3F44-AEAB-65483D5CC85D}"/>
                </a:ext>
              </a:extLst>
            </p:cNvPr>
            <p:cNvSpPr txBox="1"/>
            <p:nvPr/>
          </p:nvSpPr>
          <p:spPr>
            <a:xfrm>
              <a:off x="6116411" y="934472"/>
              <a:ext cx="645186" cy="207749"/>
            </a:xfrm>
            <a:prstGeom prst="rect">
              <a:avLst/>
            </a:prstGeom>
            <a:noFill/>
          </p:spPr>
          <p:txBody>
            <a:bodyPr wrap="square" rtlCol="0">
              <a:spAutoFit/>
            </a:bodyPr>
            <a:lstStyle/>
            <a:p>
              <a:r>
                <a:rPr lang="en-US" altLang="zh-CN" sz="1200" dirty="0" err="1">
                  <a:latin typeface="Microsoft YaHei" panose="020B0503020204020204" pitchFamily="34" charset="-122"/>
                  <a:ea typeface="Microsoft YaHei" panose="020B0503020204020204" pitchFamily="34" charset="-122"/>
                </a:rPr>
                <a:t>DataV</a:t>
              </a:r>
              <a:endParaRPr lang="en-US" sz="1200" dirty="0">
                <a:latin typeface="Microsoft YaHei" panose="020B0503020204020204" pitchFamily="34" charset="-122"/>
                <a:ea typeface="Microsoft YaHei" panose="020B0503020204020204" pitchFamily="34" charset="-122"/>
              </a:endParaRPr>
            </a:p>
          </p:txBody>
        </p:sp>
        <p:sp>
          <p:nvSpPr>
            <p:cNvPr id="86" name="TextBox 111">
              <a:extLst>
                <a:ext uri="{FF2B5EF4-FFF2-40B4-BE49-F238E27FC236}">
                  <a16:creationId xmlns:a16="http://schemas.microsoft.com/office/drawing/2014/main" id="{27562367-50CF-104D-8F9A-609704CF7AE6}"/>
                </a:ext>
              </a:extLst>
            </p:cNvPr>
            <p:cNvSpPr txBox="1"/>
            <p:nvPr/>
          </p:nvSpPr>
          <p:spPr>
            <a:xfrm>
              <a:off x="6768519" y="934472"/>
              <a:ext cx="645186" cy="207749"/>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Tableau</a:t>
              </a:r>
              <a:endParaRPr lang="en-US" sz="1200" dirty="0">
                <a:latin typeface="Microsoft YaHei" panose="020B0503020204020204" pitchFamily="34" charset="-122"/>
                <a:ea typeface="Microsoft YaHei" panose="020B0503020204020204" pitchFamily="34" charset="-122"/>
              </a:endParaRPr>
            </a:p>
          </p:txBody>
        </p:sp>
        <p:sp>
          <p:nvSpPr>
            <p:cNvPr id="87" name="TextBox 112">
              <a:extLst>
                <a:ext uri="{FF2B5EF4-FFF2-40B4-BE49-F238E27FC236}">
                  <a16:creationId xmlns:a16="http://schemas.microsoft.com/office/drawing/2014/main" id="{1D3FA043-0228-F541-BAB2-9A822E95D592}"/>
                </a:ext>
              </a:extLst>
            </p:cNvPr>
            <p:cNvSpPr txBox="1"/>
            <p:nvPr/>
          </p:nvSpPr>
          <p:spPr>
            <a:xfrm>
              <a:off x="7500317" y="934472"/>
              <a:ext cx="786581" cy="207749"/>
            </a:xfrm>
            <a:prstGeom prst="rect">
              <a:avLst/>
            </a:prstGeom>
            <a:noFill/>
          </p:spPr>
          <p:txBody>
            <a:bodyPr wrap="square" rtlCol="0">
              <a:spAutoFit/>
            </a:bodyPr>
            <a:lstStyle/>
            <a:p>
              <a:r>
                <a:rPr lang="en-US" altLang="zh-CN" sz="1200" dirty="0" err="1">
                  <a:latin typeface="Microsoft YaHei" panose="020B0503020204020204" pitchFamily="34" charset="-122"/>
                  <a:ea typeface="Microsoft YaHei" panose="020B0503020204020204" pitchFamily="34" charset="-122"/>
                </a:rPr>
                <a:t>OpenAPI</a:t>
              </a:r>
              <a:endParaRPr lang="en-US" sz="1200" dirty="0">
                <a:latin typeface="Microsoft YaHei" panose="020B0503020204020204" pitchFamily="34" charset="-122"/>
                <a:ea typeface="Microsoft YaHei" panose="020B0503020204020204" pitchFamily="34" charset="-122"/>
              </a:endParaRPr>
            </a:p>
          </p:txBody>
        </p:sp>
        <p:sp>
          <p:nvSpPr>
            <p:cNvPr id="88" name="TextBox 113">
              <a:extLst>
                <a:ext uri="{FF2B5EF4-FFF2-40B4-BE49-F238E27FC236}">
                  <a16:creationId xmlns:a16="http://schemas.microsoft.com/office/drawing/2014/main" id="{3A1AB769-6E22-0041-A1CF-F9B808E17375}"/>
                </a:ext>
              </a:extLst>
            </p:cNvPr>
            <p:cNvSpPr txBox="1"/>
            <p:nvPr/>
          </p:nvSpPr>
          <p:spPr>
            <a:xfrm rot="16200000">
              <a:off x="4869292" y="1089785"/>
              <a:ext cx="569482" cy="346884"/>
            </a:xfrm>
            <a:prstGeom prst="rect">
              <a:avLst/>
            </a:prstGeom>
            <a:noFill/>
          </p:spPr>
          <p:txBody>
            <a:bodyPr vert="eaVert" wrap="square" rtlCol="0">
              <a:spAutoFit/>
            </a:bodyPr>
            <a:lstStyle/>
            <a:p>
              <a:r>
                <a:rPr lang="en-US" sz="1867" dirty="0" err="1">
                  <a:latin typeface="Microsoft YaHei" panose="020B0503020204020204" pitchFamily="34" charset="-122"/>
                  <a:ea typeface="Microsoft YaHei" panose="020B0503020204020204" pitchFamily="34" charset="-122"/>
                </a:rPr>
                <a:t>集成</a:t>
              </a:r>
              <a:endParaRPr lang="en-US" sz="1867" dirty="0">
                <a:latin typeface="Microsoft YaHei" panose="020B0503020204020204" pitchFamily="34" charset="-122"/>
                <a:ea typeface="Microsoft YaHei" panose="020B0503020204020204" pitchFamily="34" charset="-122"/>
              </a:endParaRPr>
            </a:p>
          </p:txBody>
        </p:sp>
      </p:grpSp>
      <p:grpSp>
        <p:nvGrpSpPr>
          <p:cNvPr id="89" name="Group 12">
            <a:extLst>
              <a:ext uri="{FF2B5EF4-FFF2-40B4-BE49-F238E27FC236}">
                <a16:creationId xmlns:a16="http://schemas.microsoft.com/office/drawing/2014/main" id="{36B9D418-A69E-2740-AD92-168D99D9808E}"/>
              </a:ext>
            </a:extLst>
          </p:cNvPr>
          <p:cNvGrpSpPr/>
          <p:nvPr/>
        </p:nvGrpSpPr>
        <p:grpSpPr>
          <a:xfrm>
            <a:off x="1127769" y="3634360"/>
            <a:ext cx="9884439" cy="1237578"/>
            <a:chOff x="845826" y="2725769"/>
            <a:chExt cx="7413329" cy="928183"/>
          </a:xfrm>
        </p:grpSpPr>
        <p:sp>
          <p:nvSpPr>
            <p:cNvPr id="90" name="TextBox 162">
              <a:extLst>
                <a:ext uri="{FF2B5EF4-FFF2-40B4-BE49-F238E27FC236}">
                  <a16:creationId xmlns:a16="http://schemas.microsoft.com/office/drawing/2014/main" id="{8BEE6F3C-E617-2C4A-8E9D-790FEFA4292F}"/>
                </a:ext>
              </a:extLst>
            </p:cNvPr>
            <p:cNvSpPr txBox="1"/>
            <p:nvPr/>
          </p:nvSpPr>
          <p:spPr>
            <a:xfrm>
              <a:off x="3900115" y="2768962"/>
              <a:ext cx="794110" cy="230833"/>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实时</a:t>
              </a:r>
              <a:r>
                <a:rPr lang="en-US" altLang="zh-CN" sz="1400" dirty="0">
                  <a:latin typeface="Microsoft YaHei" panose="020B0503020204020204" pitchFamily="34" charset="-122"/>
                  <a:ea typeface="Microsoft YaHei" panose="020B0503020204020204" pitchFamily="34" charset="-122"/>
                </a:rPr>
                <a:t>SQL</a:t>
              </a:r>
              <a:endParaRPr lang="en-US" sz="1400" dirty="0">
                <a:latin typeface="Microsoft YaHei" panose="020B0503020204020204" pitchFamily="34" charset="-122"/>
                <a:ea typeface="Microsoft YaHei" panose="020B0503020204020204" pitchFamily="34" charset="-122"/>
              </a:endParaRPr>
            </a:p>
          </p:txBody>
        </p:sp>
        <p:sp>
          <p:nvSpPr>
            <p:cNvPr id="91" name="Rectangle 183">
              <a:extLst>
                <a:ext uri="{FF2B5EF4-FFF2-40B4-BE49-F238E27FC236}">
                  <a16:creationId xmlns:a16="http://schemas.microsoft.com/office/drawing/2014/main" id="{60D06CB3-8259-564C-B7F0-66D1688BF617}"/>
                </a:ext>
              </a:extLst>
            </p:cNvPr>
            <p:cNvSpPr/>
            <p:nvPr/>
          </p:nvSpPr>
          <p:spPr>
            <a:xfrm>
              <a:off x="845826" y="2725769"/>
              <a:ext cx="7413329" cy="857413"/>
            </a:xfrm>
            <a:prstGeom prst="rect">
              <a:avLst/>
            </a:prstGeom>
            <a:solidFill>
              <a:schemeClr val="accent1">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dirty="0"/>
            </a:p>
          </p:txBody>
        </p:sp>
        <p:sp>
          <p:nvSpPr>
            <p:cNvPr id="92" name="TextBox 192">
              <a:extLst>
                <a:ext uri="{FF2B5EF4-FFF2-40B4-BE49-F238E27FC236}">
                  <a16:creationId xmlns:a16="http://schemas.microsoft.com/office/drawing/2014/main" id="{2104A3A4-31AD-F443-93F6-4AAA1DC3CDD8}"/>
                </a:ext>
              </a:extLst>
            </p:cNvPr>
            <p:cNvSpPr txBox="1"/>
            <p:nvPr/>
          </p:nvSpPr>
          <p:spPr>
            <a:xfrm rot="16200000">
              <a:off x="865615" y="2909027"/>
              <a:ext cx="569482" cy="490895"/>
            </a:xfrm>
            <a:prstGeom prst="rect">
              <a:avLst/>
            </a:prstGeom>
            <a:noFill/>
          </p:spPr>
          <p:txBody>
            <a:bodyPr vert="eaVert" wrap="square" rtlCol="0">
              <a:spAutoFit/>
            </a:bodyPr>
            <a:lstStyle/>
            <a:p>
              <a:r>
                <a:rPr lang="en-US" sz="1867" dirty="0" err="1">
                  <a:latin typeface="Microsoft YaHei" panose="020B0503020204020204" pitchFamily="34" charset="-122"/>
                  <a:ea typeface="Microsoft YaHei" panose="020B0503020204020204" pitchFamily="34" charset="-122"/>
                </a:rPr>
                <a:t>存储</a:t>
              </a:r>
              <a:endParaRPr lang="en-US" sz="1867" dirty="0">
                <a:latin typeface="Microsoft YaHei" panose="020B0503020204020204" pitchFamily="34" charset="-122"/>
                <a:ea typeface="Microsoft YaHei" panose="020B0503020204020204" pitchFamily="34" charset="-122"/>
              </a:endParaRPr>
            </a:p>
            <a:p>
              <a:r>
                <a:rPr lang="en-US" sz="1867" dirty="0" err="1">
                  <a:latin typeface="Microsoft YaHei" panose="020B0503020204020204" pitchFamily="34" charset="-122"/>
                  <a:ea typeface="Microsoft YaHei" panose="020B0503020204020204" pitchFamily="34" charset="-122"/>
                </a:rPr>
                <a:t>算力</a:t>
              </a:r>
              <a:endParaRPr lang="en-US" sz="1867" dirty="0">
                <a:latin typeface="Microsoft YaHei" panose="020B0503020204020204" pitchFamily="34" charset="-122"/>
                <a:ea typeface="Microsoft YaHei" panose="020B0503020204020204" pitchFamily="34" charset="-122"/>
              </a:endParaRPr>
            </a:p>
          </p:txBody>
        </p:sp>
        <p:pic>
          <p:nvPicPr>
            <p:cNvPr id="93" name="Picture 186">
              <a:extLst>
                <a:ext uri="{FF2B5EF4-FFF2-40B4-BE49-F238E27FC236}">
                  <a16:creationId xmlns:a16="http://schemas.microsoft.com/office/drawing/2014/main" id="{885CA246-DE79-C34D-B563-7081283E88E7}"/>
                </a:ext>
              </a:extLst>
            </p:cNvPr>
            <p:cNvPicPr>
              <a:picLocks noChangeAspect="1"/>
            </p:cNvPicPr>
            <p:nvPr/>
          </p:nvPicPr>
          <p:blipFill>
            <a:blip r:embed="rId24">
              <a:duotone>
                <a:schemeClr val="accent5">
                  <a:shade val="45000"/>
                  <a:satMod val="135000"/>
                </a:schemeClr>
                <a:prstClr val="white"/>
              </a:duotone>
            </a:blip>
            <a:stretch>
              <a:fillRect/>
            </a:stretch>
          </p:blipFill>
          <p:spPr>
            <a:xfrm>
              <a:off x="4029112" y="2967448"/>
              <a:ext cx="605480" cy="605480"/>
            </a:xfrm>
            <a:prstGeom prst="rect">
              <a:avLst/>
            </a:prstGeom>
          </p:spPr>
        </p:pic>
        <p:sp>
          <p:nvSpPr>
            <p:cNvPr id="94" name="TextBox 182">
              <a:extLst>
                <a:ext uri="{FF2B5EF4-FFF2-40B4-BE49-F238E27FC236}">
                  <a16:creationId xmlns:a16="http://schemas.microsoft.com/office/drawing/2014/main" id="{362251AD-4331-1045-A8F9-7E283338AE4A}"/>
                </a:ext>
              </a:extLst>
            </p:cNvPr>
            <p:cNvSpPr txBox="1"/>
            <p:nvPr/>
          </p:nvSpPr>
          <p:spPr>
            <a:xfrm>
              <a:off x="2646954" y="2768962"/>
              <a:ext cx="1055893" cy="230833"/>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查询分析</a:t>
              </a:r>
              <a:endParaRPr lang="en-US" altLang="zh-CN" sz="1400" dirty="0">
                <a:latin typeface="Microsoft YaHei" panose="020B0503020204020204" pitchFamily="34" charset="-122"/>
                <a:ea typeface="Microsoft YaHei" panose="020B0503020204020204" pitchFamily="34" charset="-122"/>
              </a:endParaRPr>
            </a:p>
          </p:txBody>
        </p:sp>
        <p:pic>
          <p:nvPicPr>
            <p:cNvPr id="95" name="Graphic 81" descr="Database">
              <a:extLst>
                <a:ext uri="{FF2B5EF4-FFF2-40B4-BE49-F238E27FC236}">
                  <a16:creationId xmlns:a16="http://schemas.microsoft.com/office/drawing/2014/main" id="{80529337-2E39-864B-AC13-F5C7F35209A7}"/>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rot="16200000">
              <a:off x="1920953" y="2918841"/>
              <a:ext cx="735111" cy="735111"/>
            </a:xfrm>
            <a:prstGeom prst="rect">
              <a:avLst/>
            </a:prstGeom>
          </p:spPr>
        </p:pic>
        <p:pic>
          <p:nvPicPr>
            <p:cNvPr id="96" name="Graphic 82" descr="Magnifying glass">
              <a:extLst>
                <a:ext uri="{FF2B5EF4-FFF2-40B4-BE49-F238E27FC236}">
                  <a16:creationId xmlns:a16="http://schemas.microsoft.com/office/drawing/2014/main" id="{64DC9A76-46F5-1C4B-8E94-3D3193A9454F}"/>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2946420" y="2987533"/>
              <a:ext cx="562286" cy="562286"/>
            </a:xfrm>
            <a:prstGeom prst="rect">
              <a:avLst/>
            </a:prstGeom>
          </p:spPr>
        </p:pic>
        <p:pic>
          <p:nvPicPr>
            <p:cNvPr id="97" name="Picture 83">
              <a:extLst>
                <a:ext uri="{FF2B5EF4-FFF2-40B4-BE49-F238E27FC236}">
                  <a16:creationId xmlns:a16="http://schemas.microsoft.com/office/drawing/2014/main" id="{105219B5-BB04-3B47-B6AC-61F4B7BDA874}"/>
                </a:ext>
              </a:extLst>
            </p:cNvPr>
            <p:cNvPicPr>
              <a:picLocks noChangeAspect="1"/>
            </p:cNvPicPr>
            <p:nvPr/>
          </p:nvPicPr>
          <p:blipFill>
            <a:blip r:embed="rId29">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5190502" y="3020154"/>
              <a:ext cx="529795" cy="529795"/>
            </a:xfrm>
            <a:prstGeom prst="rect">
              <a:avLst/>
            </a:prstGeom>
          </p:spPr>
        </p:pic>
        <p:pic>
          <p:nvPicPr>
            <p:cNvPr id="98" name="Picture 84">
              <a:extLst>
                <a:ext uri="{FF2B5EF4-FFF2-40B4-BE49-F238E27FC236}">
                  <a16:creationId xmlns:a16="http://schemas.microsoft.com/office/drawing/2014/main" id="{3D656325-09AC-D047-B141-D8366A78AF88}"/>
                </a:ext>
              </a:extLst>
            </p:cNvPr>
            <p:cNvPicPr>
              <a:picLocks noChangeAspect="1"/>
            </p:cNvPicPr>
            <p:nvPr/>
          </p:nvPicPr>
          <p:blipFill>
            <a:blip r:embed="rId30">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340423" y="3032319"/>
              <a:ext cx="471767" cy="471767"/>
            </a:xfrm>
            <a:prstGeom prst="rect">
              <a:avLst/>
            </a:prstGeom>
          </p:spPr>
        </p:pic>
        <p:sp>
          <p:nvSpPr>
            <p:cNvPr id="99" name="TextBox 86">
              <a:extLst>
                <a:ext uri="{FF2B5EF4-FFF2-40B4-BE49-F238E27FC236}">
                  <a16:creationId xmlns:a16="http://schemas.microsoft.com/office/drawing/2014/main" id="{E4FD06CE-371C-5048-B806-22F3BA00C46F}"/>
                </a:ext>
              </a:extLst>
            </p:cNvPr>
            <p:cNvSpPr txBox="1"/>
            <p:nvPr/>
          </p:nvSpPr>
          <p:spPr>
            <a:xfrm>
              <a:off x="5038106" y="2768962"/>
              <a:ext cx="794110" cy="230833"/>
            </a:xfrm>
            <a:prstGeom prst="rect">
              <a:avLst/>
            </a:prstGeom>
            <a:noFill/>
          </p:spPr>
          <p:txBody>
            <a:bodyPr wrap="square" rtlCol="0">
              <a:spAutoFit/>
            </a:bodyPr>
            <a:lstStyle/>
            <a:p>
              <a:pPr algn="ctr"/>
              <a:r>
                <a:rPr lang="zh-CN" altLang="en-CN" sz="1400" dirty="0">
                  <a:latin typeface="Microsoft YaHei" panose="020B0503020204020204" pitchFamily="34" charset="-122"/>
                  <a:ea typeface="Microsoft YaHei" panose="020B0503020204020204" pitchFamily="34" charset="-122"/>
                </a:rPr>
                <a:t>数据</a:t>
              </a:r>
              <a:r>
                <a:rPr lang="en-US" altLang="zh-CN" sz="1400" dirty="0">
                  <a:latin typeface="Microsoft YaHei" panose="020B0503020204020204" pitchFamily="34" charset="-122"/>
                  <a:ea typeface="Microsoft YaHei" panose="020B0503020204020204" pitchFamily="34" charset="-122"/>
                </a:rPr>
                <a:t>ETL</a:t>
              </a:r>
              <a:endParaRPr lang="en-US" sz="1400" dirty="0">
                <a:latin typeface="Microsoft YaHei" panose="020B0503020204020204" pitchFamily="34" charset="-122"/>
                <a:ea typeface="Microsoft YaHei" panose="020B0503020204020204" pitchFamily="34" charset="-122"/>
              </a:endParaRPr>
            </a:p>
          </p:txBody>
        </p:sp>
        <p:sp>
          <p:nvSpPr>
            <p:cNvPr id="100" name="TextBox 182">
              <a:extLst>
                <a:ext uri="{FF2B5EF4-FFF2-40B4-BE49-F238E27FC236}">
                  <a16:creationId xmlns:a16="http://schemas.microsoft.com/office/drawing/2014/main" id="{F7444468-29C6-4442-89D0-0779C33EF08F}"/>
                </a:ext>
              </a:extLst>
            </p:cNvPr>
            <p:cNvSpPr txBox="1"/>
            <p:nvPr/>
          </p:nvSpPr>
          <p:spPr>
            <a:xfrm>
              <a:off x="1728662" y="2768544"/>
              <a:ext cx="1055893" cy="230833"/>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存储与管道</a:t>
              </a:r>
              <a:endParaRPr lang="en-US" altLang="zh-CN" sz="1400" dirty="0">
                <a:latin typeface="Microsoft YaHei" panose="020B0503020204020204" pitchFamily="34" charset="-122"/>
                <a:ea typeface="Microsoft YaHei" panose="020B0503020204020204" pitchFamily="34" charset="-122"/>
              </a:endParaRPr>
            </a:p>
          </p:txBody>
        </p:sp>
        <p:sp>
          <p:nvSpPr>
            <p:cNvPr id="101" name="TextBox 88">
              <a:extLst>
                <a:ext uri="{FF2B5EF4-FFF2-40B4-BE49-F238E27FC236}">
                  <a16:creationId xmlns:a16="http://schemas.microsoft.com/office/drawing/2014/main" id="{DD05ED4C-F449-D845-8F18-CDAECDEB27B6}"/>
                </a:ext>
              </a:extLst>
            </p:cNvPr>
            <p:cNvSpPr txBox="1"/>
            <p:nvPr/>
          </p:nvSpPr>
          <p:spPr>
            <a:xfrm>
              <a:off x="6175790" y="2778872"/>
              <a:ext cx="794110" cy="230833"/>
            </a:xfrm>
            <a:prstGeom prst="rect">
              <a:avLst/>
            </a:prstGeom>
            <a:noFill/>
          </p:spPr>
          <p:txBody>
            <a:bodyPr wrap="square" rtlCol="0">
              <a:spAutoFit/>
            </a:bodyPr>
            <a:lstStyle/>
            <a:p>
              <a:pPr algn="ctr"/>
              <a:r>
                <a:rPr lang="zh-CN" altLang="en-CN" sz="1400" dirty="0">
                  <a:latin typeface="Microsoft YaHei" panose="020B0503020204020204" pitchFamily="34" charset="-122"/>
                  <a:ea typeface="Microsoft YaHei" panose="020B0503020204020204" pitchFamily="34" charset="-122"/>
                </a:rPr>
                <a:t>流计算</a:t>
              </a:r>
              <a:endParaRPr lang="en-US" sz="1400" dirty="0">
                <a:latin typeface="Microsoft YaHei" panose="020B0503020204020204" pitchFamily="34" charset="-122"/>
                <a:ea typeface="Microsoft YaHei" panose="020B0503020204020204" pitchFamily="34" charset="-122"/>
              </a:endParaRPr>
            </a:p>
          </p:txBody>
        </p:sp>
        <p:pic>
          <p:nvPicPr>
            <p:cNvPr id="102" name="Picture 89">
              <a:extLst>
                <a:ext uri="{FF2B5EF4-FFF2-40B4-BE49-F238E27FC236}">
                  <a16:creationId xmlns:a16="http://schemas.microsoft.com/office/drawing/2014/main" id="{58A2A873-59C8-9746-9015-D74909AC03C1}"/>
                </a:ext>
              </a:extLst>
            </p:cNvPr>
            <p:cNvPicPr>
              <a:picLocks noChangeAspect="1"/>
            </p:cNvPicPr>
            <p:nvPr/>
          </p:nvPicPr>
          <p:blipFill>
            <a:blip r:embed="rId31">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441680" y="3051642"/>
              <a:ext cx="469602" cy="469602"/>
            </a:xfrm>
            <a:prstGeom prst="rect">
              <a:avLst/>
            </a:prstGeom>
          </p:spPr>
        </p:pic>
        <p:sp>
          <p:nvSpPr>
            <p:cNvPr id="103" name="TextBox 90">
              <a:extLst>
                <a:ext uri="{FF2B5EF4-FFF2-40B4-BE49-F238E27FC236}">
                  <a16:creationId xmlns:a16="http://schemas.microsoft.com/office/drawing/2014/main" id="{86C897D5-2A7E-BE48-94CB-4FF4482B2F8C}"/>
                </a:ext>
              </a:extLst>
            </p:cNvPr>
            <p:cNvSpPr txBox="1"/>
            <p:nvPr/>
          </p:nvSpPr>
          <p:spPr>
            <a:xfrm>
              <a:off x="7241889" y="2787577"/>
              <a:ext cx="794110" cy="230833"/>
            </a:xfrm>
            <a:prstGeom prst="rect">
              <a:avLst/>
            </a:prstGeom>
            <a:noFill/>
          </p:spPr>
          <p:txBody>
            <a:bodyPr wrap="square" rtlCol="0">
              <a:spAutoFit/>
            </a:bodyPr>
            <a:lstStyle/>
            <a:p>
              <a:pPr algn="ctr"/>
              <a:r>
                <a:rPr lang="en-US" sz="1400" dirty="0" err="1">
                  <a:latin typeface="Microsoft YaHei" panose="020B0503020204020204" pitchFamily="34" charset="-122"/>
                  <a:ea typeface="Microsoft YaHei" panose="020B0503020204020204" pitchFamily="34" charset="-122"/>
                </a:rPr>
                <a:t>离线计算</a:t>
              </a:r>
              <a:endParaRPr lang="en-US" sz="1400" dirty="0">
                <a:latin typeface="Microsoft YaHei" panose="020B0503020204020204" pitchFamily="34" charset="-122"/>
                <a:ea typeface="Microsoft YaHei" panose="020B0503020204020204" pitchFamily="34" charset="-122"/>
              </a:endParaRPr>
            </a:p>
          </p:txBody>
        </p:sp>
        <p:sp>
          <p:nvSpPr>
            <p:cNvPr id="104" name="TextBox 118">
              <a:extLst>
                <a:ext uri="{FF2B5EF4-FFF2-40B4-BE49-F238E27FC236}">
                  <a16:creationId xmlns:a16="http://schemas.microsoft.com/office/drawing/2014/main" id="{42E66B34-CE90-7249-91CE-0F4962ED4529}"/>
                </a:ext>
              </a:extLst>
            </p:cNvPr>
            <p:cNvSpPr txBox="1"/>
            <p:nvPr/>
          </p:nvSpPr>
          <p:spPr>
            <a:xfrm>
              <a:off x="3873707" y="2774378"/>
              <a:ext cx="794110" cy="230833"/>
            </a:xfrm>
            <a:prstGeom prst="rect">
              <a:avLst/>
            </a:prstGeom>
            <a:noFill/>
          </p:spPr>
          <p:txBody>
            <a:bodyPr wrap="square" rtlCol="0">
              <a:spAutoFit/>
            </a:bodyPr>
            <a:lstStyle/>
            <a:p>
              <a:pPr algn="ctr"/>
              <a:r>
                <a:rPr lang="en-US" altLang="zh-CN" sz="1400" dirty="0">
                  <a:latin typeface="Microsoft YaHei" panose="020B0503020204020204" pitchFamily="34" charset="-122"/>
                  <a:ea typeface="Microsoft YaHei" panose="020B0503020204020204" pitchFamily="34" charset="-122"/>
                </a:rPr>
                <a:t>SQL</a:t>
              </a:r>
              <a:r>
                <a:rPr lang="zh-CN" altLang="en-US" sz="1400" dirty="0">
                  <a:latin typeface="Microsoft YaHei" panose="020B0503020204020204" pitchFamily="34" charset="-122"/>
                  <a:ea typeface="Microsoft YaHei" panose="020B0503020204020204" pitchFamily="34" charset="-122"/>
                </a:rPr>
                <a:t>分析</a:t>
              </a:r>
              <a:endParaRPr lang="en-US" sz="1400" dirty="0">
                <a:latin typeface="Microsoft YaHei" panose="020B0503020204020204" pitchFamily="34" charset="-122"/>
                <a:ea typeface="Microsoft YaHei" panose="020B0503020204020204" pitchFamily="34" charset="-122"/>
              </a:endParaRPr>
            </a:p>
          </p:txBody>
        </p:sp>
      </p:grpSp>
      <p:grpSp>
        <p:nvGrpSpPr>
          <p:cNvPr id="3" name="组合 2">
            <a:extLst>
              <a:ext uri="{FF2B5EF4-FFF2-40B4-BE49-F238E27FC236}">
                <a16:creationId xmlns:a16="http://schemas.microsoft.com/office/drawing/2014/main" id="{35653F06-5600-7848-9C6E-8C9B4B0C568E}"/>
              </a:ext>
            </a:extLst>
          </p:cNvPr>
          <p:cNvGrpSpPr/>
          <p:nvPr/>
        </p:nvGrpSpPr>
        <p:grpSpPr>
          <a:xfrm>
            <a:off x="7418972" y="2354046"/>
            <a:ext cx="3617080" cy="1143218"/>
            <a:chOff x="14837943" y="4708091"/>
            <a:chExt cx="7234159" cy="2286435"/>
          </a:xfrm>
        </p:grpSpPr>
        <p:sp>
          <p:nvSpPr>
            <p:cNvPr id="70" name="Rectangle 107">
              <a:extLst>
                <a:ext uri="{FF2B5EF4-FFF2-40B4-BE49-F238E27FC236}">
                  <a16:creationId xmlns:a16="http://schemas.microsoft.com/office/drawing/2014/main" id="{E61826F5-AA71-B840-A7D1-DE3932D886C4}"/>
                </a:ext>
              </a:extLst>
            </p:cNvPr>
            <p:cNvSpPr/>
            <p:nvPr/>
          </p:nvSpPr>
          <p:spPr>
            <a:xfrm>
              <a:off x="14837943" y="4708091"/>
              <a:ext cx="7186472" cy="2286435"/>
            </a:xfrm>
            <a:prstGeom prst="rect">
              <a:avLst/>
            </a:prstGeom>
            <a:solidFill>
              <a:schemeClr val="accent4">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72" name="Picture 95">
              <a:extLst>
                <a:ext uri="{FF2B5EF4-FFF2-40B4-BE49-F238E27FC236}">
                  <a16:creationId xmlns:a16="http://schemas.microsoft.com/office/drawing/2014/main" id="{F406BE09-F412-414E-9741-DD5BC2A4738E}"/>
                </a:ext>
              </a:extLst>
            </p:cNvPr>
            <p:cNvPicPr>
              <a:picLocks noChangeAspect="1"/>
            </p:cNvPicPr>
            <p:nvPr/>
          </p:nvPicPr>
          <p:blipFill>
            <a:blip r:embed="rId32">
              <a:extLst>
                <a:ext uri="{28A0092B-C50C-407E-A947-70E740481C1C}">
                  <a14:useLocalDpi xmlns:a14="http://schemas.microsoft.com/office/drawing/2010/main" val="0"/>
                </a:ext>
              </a:extLst>
            </a:blip>
            <a:stretch>
              <a:fillRect/>
            </a:stretch>
          </p:blipFill>
          <p:spPr>
            <a:xfrm flipH="1">
              <a:off x="18583029" y="5851308"/>
              <a:ext cx="975688" cy="975688"/>
            </a:xfrm>
            <a:prstGeom prst="rect">
              <a:avLst/>
            </a:prstGeom>
          </p:spPr>
        </p:pic>
        <p:sp>
          <p:nvSpPr>
            <p:cNvPr id="75" name="TextBox 104">
              <a:extLst>
                <a:ext uri="{FF2B5EF4-FFF2-40B4-BE49-F238E27FC236}">
                  <a16:creationId xmlns:a16="http://schemas.microsoft.com/office/drawing/2014/main" id="{7D84FCB7-4D5E-A94F-A36E-2821B83960A3}"/>
                </a:ext>
              </a:extLst>
            </p:cNvPr>
            <p:cNvSpPr txBox="1"/>
            <p:nvPr/>
          </p:nvSpPr>
          <p:spPr>
            <a:xfrm>
              <a:off x="17861351" y="4950619"/>
              <a:ext cx="2419044" cy="1005916"/>
            </a:xfrm>
            <a:prstGeom prst="rect">
              <a:avLst/>
            </a:prstGeom>
            <a:noFill/>
          </p:spPr>
          <p:txBody>
            <a:bodyPr wrap="square" rtlCol="0">
              <a:spAutoFit/>
            </a:bodyPr>
            <a:lstStyle/>
            <a:p>
              <a:pPr algn="ctr"/>
              <a:r>
                <a:rPr lang="en-US" altLang="zh-CN" sz="1334" dirty="0">
                  <a:latin typeface="Microsoft YaHei" panose="020B0503020204020204" pitchFamily="34" charset="-122"/>
                  <a:ea typeface="Microsoft YaHei" panose="020B0503020204020204" pitchFamily="34" charset="-122"/>
                </a:rPr>
                <a:t>Scheduled</a:t>
              </a:r>
            </a:p>
            <a:p>
              <a:pPr algn="ctr"/>
              <a:r>
                <a:rPr lang="en-US" altLang="zh-CN" sz="1334" dirty="0">
                  <a:latin typeface="Microsoft YaHei" panose="020B0503020204020204" pitchFamily="34" charset="-122"/>
                  <a:ea typeface="Microsoft YaHei" panose="020B0503020204020204" pitchFamily="34" charset="-122"/>
                </a:rPr>
                <a:t>SQL</a:t>
              </a:r>
            </a:p>
          </p:txBody>
        </p:sp>
        <p:sp>
          <p:nvSpPr>
            <p:cNvPr id="77" name="TextBox 109">
              <a:extLst>
                <a:ext uri="{FF2B5EF4-FFF2-40B4-BE49-F238E27FC236}">
                  <a16:creationId xmlns:a16="http://schemas.microsoft.com/office/drawing/2014/main" id="{776AD9E8-410C-AC43-8342-DA6A4CCE0B61}"/>
                </a:ext>
              </a:extLst>
            </p:cNvPr>
            <p:cNvSpPr txBox="1"/>
            <p:nvPr/>
          </p:nvSpPr>
          <p:spPr>
            <a:xfrm rot="16200000">
              <a:off x="14808635" y="5534659"/>
              <a:ext cx="1518619" cy="925024"/>
            </a:xfrm>
            <a:prstGeom prst="rect">
              <a:avLst/>
            </a:prstGeom>
            <a:noFill/>
          </p:spPr>
          <p:txBody>
            <a:bodyPr vert="eaVert" wrap="square" rtlCol="0">
              <a:spAutoFit/>
            </a:bodyPr>
            <a:lstStyle/>
            <a:p>
              <a:r>
                <a:rPr lang="en-US" sz="1867" dirty="0" err="1">
                  <a:latin typeface="Microsoft YaHei" panose="020B0503020204020204" pitchFamily="34" charset="-122"/>
                  <a:ea typeface="Microsoft YaHei" panose="020B0503020204020204" pitchFamily="34" charset="-122"/>
                </a:rPr>
                <a:t>编排</a:t>
              </a:r>
              <a:endParaRPr lang="en-US" sz="1867" dirty="0">
                <a:latin typeface="Microsoft YaHei" panose="020B0503020204020204" pitchFamily="34" charset="-122"/>
                <a:ea typeface="Microsoft YaHei" panose="020B0503020204020204" pitchFamily="34" charset="-122"/>
              </a:endParaRPr>
            </a:p>
          </p:txBody>
        </p:sp>
        <p:sp>
          <p:nvSpPr>
            <p:cNvPr id="106" name="TextBox 182">
              <a:extLst>
                <a:ext uri="{FF2B5EF4-FFF2-40B4-BE49-F238E27FC236}">
                  <a16:creationId xmlns:a16="http://schemas.microsoft.com/office/drawing/2014/main" id="{F344E240-8AF7-234D-9676-6C0AFFED859D}"/>
                </a:ext>
              </a:extLst>
            </p:cNvPr>
            <p:cNvSpPr txBox="1"/>
            <p:nvPr/>
          </p:nvSpPr>
          <p:spPr>
            <a:xfrm>
              <a:off x="15261081" y="4949889"/>
              <a:ext cx="3819197" cy="615554"/>
            </a:xfrm>
            <a:prstGeom prst="rect">
              <a:avLst/>
            </a:prstGeom>
            <a:noFill/>
          </p:spPr>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自定义报表</a:t>
              </a:r>
              <a:endParaRPr lang="en-US" altLang="zh-CN" sz="1400" dirty="0">
                <a:latin typeface="Microsoft YaHei" panose="020B0503020204020204" pitchFamily="34" charset="-122"/>
                <a:ea typeface="Microsoft YaHei" panose="020B0503020204020204" pitchFamily="34" charset="-122"/>
              </a:endParaRPr>
            </a:p>
          </p:txBody>
        </p:sp>
        <p:pic>
          <p:nvPicPr>
            <p:cNvPr id="108" name="Picture 187">
              <a:extLst>
                <a:ext uri="{FF2B5EF4-FFF2-40B4-BE49-F238E27FC236}">
                  <a16:creationId xmlns:a16="http://schemas.microsoft.com/office/drawing/2014/main" id="{2A569D89-91F7-B146-9578-E7D993CC019C}"/>
                </a:ext>
              </a:extLst>
            </p:cNvPr>
            <p:cNvPicPr>
              <a:picLocks noChangeAspect="1"/>
            </p:cNvPicPr>
            <p:nvPr/>
          </p:nvPicPr>
          <p:blipFill>
            <a:blip r:embed="rId33"/>
            <a:stretch>
              <a:fillRect/>
            </a:stretch>
          </p:blipFill>
          <p:spPr>
            <a:xfrm>
              <a:off x="16555731" y="5948223"/>
              <a:ext cx="1143949" cy="788933"/>
            </a:xfrm>
            <a:prstGeom prst="rect">
              <a:avLst/>
            </a:prstGeom>
          </p:spPr>
        </p:pic>
        <p:sp>
          <p:nvSpPr>
            <p:cNvPr id="109" name="TextBox 104">
              <a:extLst>
                <a:ext uri="{FF2B5EF4-FFF2-40B4-BE49-F238E27FC236}">
                  <a16:creationId xmlns:a16="http://schemas.microsoft.com/office/drawing/2014/main" id="{807D5C1A-754D-714C-9E58-410D5991997C}"/>
                </a:ext>
              </a:extLst>
            </p:cNvPr>
            <p:cNvSpPr txBox="1"/>
            <p:nvPr/>
          </p:nvSpPr>
          <p:spPr>
            <a:xfrm>
              <a:off x="19653058" y="4950619"/>
              <a:ext cx="2419044" cy="595292"/>
            </a:xfrm>
            <a:prstGeom prst="rect">
              <a:avLst/>
            </a:prstGeom>
            <a:noFill/>
          </p:spPr>
          <p:txBody>
            <a:bodyPr wrap="square" rtlCol="0">
              <a:spAutoFit/>
            </a:bodyPr>
            <a:lstStyle/>
            <a:p>
              <a:pPr algn="ctr"/>
              <a:r>
                <a:rPr lang="en-US" altLang="zh-CN" sz="1334" dirty="0">
                  <a:latin typeface="Microsoft YaHei" panose="020B0503020204020204" pitchFamily="34" charset="-122"/>
                  <a:ea typeface="Microsoft YaHei" panose="020B0503020204020204" pitchFamily="34" charset="-122"/>
                </a:rPr>
                <a:t>Terraform</a:t>
              </a:r>
            </a:p>
          </p:txBody>
        </p:sp>
        <p:pic>
          <p:nvPicPr>
            <p:cNvPr id="6146" name="Picture 2" descr="Terraform - Visual Studio Marketplace">
              <a:extLst>
                <a:ext uri="{FF2B5EF4-FFF2-40B4-BE49-F238E27FC236}">
                  <a16:creationId xmlns:a16="http://schemas.microsoft.com/office/drawing/2014/main" id="{F4EF113F-5590-FA41-AB20-8A02B941B6B0}"/>
                </a:ext>
              </a:extLst>
            </p:cNvPr>
            <p:cNvPicPr>
              <a:picLocks noChangeAspect="1" noChangeArrowheads="1"/>
            </p:cNvPicPr>
            <p:nvPr/>
          </p:nvPicPr>
          <p:blipFill>
            <a:blip r:embed="rId34">
              <a:extLst>
                <a:ext uri="{BEBA8EAE-BF5A-486C-A8C5-ECC9F3942E4B}">
                  <a14:imgProps xmlns:a14="http://schemas.microsoft.com/office/drawing/2010/main">
                    <a14:imgLayer r:embed="rId35">
                      <a14:imgEffect>
                        <a14:backgroundRemoval t="10000" b="90000" l="10000" r="90000">
                          <a14:foregroundMark x1="23556" y1="31556" x2="23556" y2="31556"/>
                          <a14:foregroundMark x1="46667" y1="70667" x2="46667" y2="70667"/>
                          <a14:foregroundMark x1="73333" y1="46222" x2="73333" y2="46222"/>
                        </a14:backgroundRemoval>
                      </a14:imgEffect>
                    </a14:imgLayer>
                  </a14:imgProps>
                </a:ext>
                <a:ext uri="{28A0092B-C50C-407E-A947-70E740481C1C}">
                  <a14:useLocalDpi xmlns:a14="http://schemas.microsoft.com/office/drawing/2010/main" val="0"/>
                </a:ext>
              </a:extLst>
            </a:blip>
            <a:srcRect/>
            <a:stretch>
              <a:fillRect/>
            </a:stretch>
          </p:blipFill>
          <p:spPr bwMode="auto">
            <a:xfrm>
              <a:off x="20226325" y="5699928"/>
              <a:ext cx="1245478" cy="124547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a:extLst>
              <a:ext uri="{FF2B5EF4-FFF2-40B4-BE49-F238E27FC236}">
                <a16:creationId xmlns:a16="http://schemas.microsoft.com/office/drawing/2014/main" id="{A3BC0336-5BF7-5143-B16A-55B54E547C94}"/>
              </a:ext>
            </a:extLst>
          </p:cNvPr>
          <p:cNvGrpSpPr/>
          <p:nvPr/>
        </p:nvGrpSpPr>
        <p:grpSpPr>
          <a:xfrm>
            <a:off x="1139665" y="1080374"/>
            <a:ext cx="5134725" cy="1143218"/>
            <a:chOff x="2279329" y="2160747"/>
            <a:chExt cx="10269450" cy="2286435"/>
          </a:xfrm>
        </p:grpSpPr>
        <p:sp>
          <p:nvSpPr>
            <p:cNvPr id="21" name="Rectangle 114">
              <a:extLst>
                <a:ext uri="{FF2B5EF4-FFF2-40B4-BE49-F238E27FC236}">
                  <a16:creationId xmlns:a16="http://schemas.microsoft.com/office/drawing/2014/main" id="{B8DA1A54-E9C0-EB4A-A664-E8231ED883C4}"/>
                </a:ext>
              </a:extLst>
            </p:cNvPr>
            <p:cNvSpPr/>
            <p:nvPr/>
          </p:nvSpPr>
          <p:spPr>
            <a:xfrm>
              <a:off x="2279329" y="2160747"/>
              <a:ext cx="10079584" cy="2286435"/>
            </a:xfrm>
            <a:prstGeom prst="rect">
              <a:avLst/>
            </a:prstGeom>
            <a:solidFill>
              <a:schemeClr val="accent6">
                <a:lumMod val="20000"/>
                <a:lumOff val="80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0"/>
            </a:p>
          </p:txBody>
        </p:sp>
        <p:pic>
          <p:nvPicPr>
            <p:cNvPr id="22" name="Picture 175">
              <a:extLst>
                <a:ext uri="{FF2B5EF4-FFF2-40B4-BE49-F238E27FC236}">
                  <a16:creationId xmlns:a16="http://schemas.microsoft.com/office/drawing/2014/main" id="{18D3E98D-5FF0-2D43-BD5B-041BB3DAA601}"/>
                </a:ext>
              </a:extLst>
            </p:cNvPr>
            <p:cNvPicPr>
              <a:picLocks noChangeAspect="1"/>
            </p:cNvPicPr>
            <p:nvPr/>
          </p:nvPicPr>
          <p:blipFill>
            <a:blip r:embed="rId36"/>
            <a:stretch>
              <a:fillRect/>
            </a:stretch>
          </p:blipFill>
          <p:spPr>
            <a:xfrm>
              <a:off x="6264089" y="3110923"/>
              <a:ext cx="1166083" cy="1166083"/>
            </a:xfrm>
            <a:prstGeom prst="rect">
              <a:avLst/>
            </a:prstGeom>
          </p:spPr>
        </p:pic>
        <p:sp>
          <p:nvSpPr>
            <p:cNvPr id="23" name="TextBox 182">
              <a:extLst>
                <a:ext uri="{FF2B5EF4-FFF2-40B4-BE49-F238E27FC236}">
                  <a16:creationId xmlns:a16="http://schemas.microsoft.com/office/drawing/2014/main" id="{B8540932-1276-994B-8335-E0CF34D8C84A}"/>
                </a:ext>
              </a:extLst>
            </p:cNvPr>
            <p:cNvSpPr txBox="1"/>
            <p:nvPr/>
          </p:nvSpPr>
          <p:spPr>
            <a:xfrm>
              <a:off x="4933949" y="2486239"/>
              <a:ext cx="3819198" cy="553998"/>
            </a:xfrm>
            <a:prstGeom prst="rect">
              <a:avLst/>
            </a:prstGeom>
            <a:noFill/>
          </p:spPr>
          <p:txBody>
            <a:bodyPr wrap="square" rtlCol="0">
              <a:spAutoFit/>
            </a:bodyPr>
            <a:lstStyle/>
            <a:p>
              <a:pPr algn="ctr"/>
              <a:r>
                <a:rPr lang="zh-CN" altLang="en-US" sz="1200" dirty="0">
                  <a:latin typeface="Microsoft YaHei" panose="020B0503020204020204" pitchFamily="34" charset="-122"/>
                  <a:ea typeface="Microsoft YaHei" panose="020B0503020204020204" pitchFamily="34" charset="-122"/>
                </a:rPr>
                <a:t>数据可视化</a:t>
              </a:r>
              <a:endParaRPr lang="en-US" altLang="zh-CN" sz="1200" dirty="0">
                <a:latin typeface="Microsoft YaHei" panose="020B0503020204020204" pitchFamily="34" charset="-122"/>
                <a:ea typeface="Microsoft YaHei" panose="020B0503020204020204" pitchFamily="34" charset="-122"/>
              </a:endParaRPr>
            </a:p>
          </p:txBody>
        </p:sp>
        <p:pic>
          <p:nvPicPr>
            <p:cNvPr id="24" name="Picture 156">
              <a:extLst>
                <a:ext uri="{FF2B5EF4-FFF2-40B4-BE49-F238E27FC236}">
                  <a16:creationId xmlns:a16="http://schemas.microsoft.com/office/drawing/2014/main" id="{316DB478-DBF5-6647-9786-CED489CC0127}"/>
                </a:ext>
              </a:extLst>
            </p:cNvPr>
            <p:cNvPicPr>
              <a:picLocks noChangeAspect="1"/>
            </p:cNvPicPr>
            <p:nvPr/>
          </p:nvPicPr>
          <p:blipFill>
            <a:blip r:embed="rId37"/>
            <a:stretch>
              <a:fillRect/>
            </a:stretch>
          </p:blipFill>
          <p:spPr>
            <a:xfrm>
              <a:off x="4208308" y="3155960"/>
              <a:ext cx="961376" cy="961376"/>
            </a:xfrm>
            <a:prstGeom prst="rect">
              <a:avLst/>
            </a:prstGeom>
          </p:spPr>
        </p:pic>
        <p:pic>
          <p:nvPicPr>
            <p:cNvPr id="25" name="Picture 160">
              <a:extLst>
                <a:ext uri="{FF2B5EF4-FFF2-40B4-BE49-F238E27FC236}">
                  <a16:creationId xmlns:a16="http://schemas.microsoft.com/office/drawing/2014/main" id="{61DEE410-E0D3-EF4D-9F74-0F2C173C5333}"/>
                </a:ext>
              </a:extLst>
            </p:cNvPr>
            <p:cNvPicPr>
              <a:picLocks noChangeAspect="1"/>
            </p:cNvPicPr>
            <p:nvPr/>
          </p:nvPicPr>
          <p:blipFill>
            <a:blip r:embed="rId38"/>
            <a:stretch>
              <a:fillRect/>
            </a:stretch>
          </p:blipFill>
          <p:spPr>
            <a:xfrm>
              <a:off x="8600806" y="3046544"/>
              <a:ext cx="1085587" cy="1085589"/>
            </a:xfrm>
            <a:prstGeom prst="rect">
              <a:avLst/>
            </a:prstGeom>
          </p:spPr>
        </p:pic>
        <p:sp>
          <p:nvSpPr>
            <p:cNvPr id="26" name="TextBox 164">
              <a:extLst>
                <a:ext uri="{FF2B5EF4-FFF2-40B4-BE49-F238E27FC236}">
                  <a16:creationId xmlns:a16="http://schemas.microsoft.com/office/drawing/2014/main" id="{2C6D1181-5A5D-F743-87EA-9EA0866D5E63}"/>
                </a:ext>
              </a:extLst>
            </p:cNvPr>
            <p:cNvSpPr txBox="1"/>
            <p:nvPr/>
          </p:nvSpPr>
          <p:spPr>
            <a:xfrm>
              <a:off x="10329887" y="2486239"/>
              <a:ext cx="2218892" cy="553998"/>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交互式分析</a:t>
              </a:r>
              <a:endParaRPr lang="en-US" sz="1200" dirty="0">
                <a:latin typeface="Microsoft YaHei" panose="020B0503020204020204" pitchFamily="34" charset="-122"/>
                <a:ea typeface="Microsoft YaHei" panose="020B0503020204020204" pitchFamily="34" charset="-122"/>
              </a:endParaRPr>
            </a:p>
          </p:txBody>
        </p:sp>
        <p:sp>
          <p:nvSpPr>
            <p:cNvPr id="27" name="TextBox 166">
              <a:extLst>
                <a:ext uri="{FF2B5EF4-FFF2-40B4-BE49-F238E27FC236}">
                  <a16:creationId xmlns:a16="http://schemas.microsoft.com/office/drawing/2014/main" id="{CF798759-18F3-ED46-A029-BD9F0AFA29A7}"/>
                </a:ext>
              </a:extLst>
            </p:cNvPr>
            <p:cNvSpPr txBox="1"/>
            <p:nvPr/>
          </p:nvSpPr>
          <p:spPr>
            <a:xfrm>
              <a:off x="3504367" y="2486239"/>
              <a:ext cx="2445812" cy="553998"/>
            </a:xfrm>
            <a:prstGeom prst="rect">
              <a:avLst/>
            </a:prstGeom>
            <a:noFill/>
          </p:spPr>
          <p:txBody>
            <a:bodyPr wrap="square" rtlCol="0">
              <a:spAutoFit/>
            </a:bodyPr>
            <a:lstStyle/>
            <a:p>
              <a:r>
                <a:rPr lang="zh-CN" altLang="en-US" sz="1200" dirty="0">
                  <a:latin typeface="Microsoft YaHei" panose="020B0503020204020204" pitchFamily="34" charset="-122"/>
                  <a:ea typeface="Microsoft YaHei" panose="020B0503020204020204" pitchFamily="34" charset="-122"/>
                </a:rPr>
                <a:t>告警通知</a:t>
              </a:r>
              <a:endParaRPr lang="en-US" sz="1200" dirty="0">
                <a:latin typeface="Microsoft YaHei" panose="020B0503020204020204" pitchFamily="34" charset="-122"/>
                <a:ea typeface="Microsoft YaHei" panose="020B0503020204020204" pitchFamily="34" charset="-122"/>
              </a:endParaRPr>
            </a:p>
          </p:txBody>
        </p:sp>
        <p:sp>
          <p:nvSpPr>
            <p:cNvPr id="28" name="TextBox 167">
              <a:extLst>
                <a:ext uri="{FF2B5EF4-FFF2-40B4-BE49-F238E27FC236}">
                  <a16:creationId xmlns:a16="http://schemas.microsoft.com/office/drawing/2014/main" id="{54A5BC68-3395-3540-84F9-EFDE6648D271}"/>
                </a:ext>
              </a:extLst>
            </p:cNvPr>
            <p:cNvSpPr txBox="1"/>
            <p:nvPr/>
          </p:nvSpPr>
          <p:spPr>
            <a:xfrm>
              <a:off x="7932615" y="2486239"/>
              <a:ext cx="2445812" cy="553998"/>
            </a:xfrm>
            <a:prstGeom prst="rect">
              <a:avLst/>
            </a:prstGeom>
            <a:noFill/>
          </p:spPr>
          <p:txBody>
            <a:bodyPr wrap="square" rtlCol="0">
              <a:spAutoFit/>
            </a:bodyPr>
            <a:lstStyle/>
            <a:p>
              <a:r>
                <a:rPr lang="en-US" altLang="zh-CN" sz="1200" dirty="0">
                  <a:latin typeface="Microsoft YaHei" panose="020B0503020204020204" pitchFamily="34" charset="-122"/>
                  <a:ea typeface="Microsoft YaHei" panose="020B0503020204020204" pitchFamily="34" charset="-122"/>
                </a:rPr>
                <a:t>Webhook</a:t>
              </a:r>
              <a:endParaRPr lang="en-US" sz="1200" dirty="0">
                <a:latin typeface="Microsoft YaHei" panose="020B0503020204020204" pitchFamily="34" charset="-122"/>
                <a:ea typeface="Microsoft YaHei" panose="020B0503020204020204" pitchFamily="34" charset="-122"/>
              </a:endParaRPr>
            </a:p>
          </p:txBody>
        </p:sp>
        <p:sp>
          <p:nvSpPr>
            <p:cNvPr id="30" name="TextBox 193">
              <a:extLst>
                <a:ext uri="{FF2B5EF4-FFF2-40B4-BE49-F238E27FC236}">
                  <a16:creationId xmlns:a16="http://schemas.microsoft.com/office/drawing/2014/main" id="{80BCA7D5-C4E5-3946-8B53-9BA961DC68AA}"/>
                </a:ext>
              </a:extLst>
            </p:cNvPr>
            <p:cNvSpPr txBox="1"/>
            <p:nvPr/>
          </p:nvSpPr>
          <p:spPr>
            <a:xfrm rot="16200000">
              <a:off x="2370925" y="2617363"/>
              <a:ext cx="1518619" cy="1330710"/>
            </a:xfrm>
            <a:prstGeom prst="rect">
              <a:avLst/>
            </a:prstGeom>
            <a:noFill/>
          </p:spPr>
          <p:txBody>
            <a:bodyPr vert="eaVert" wrap="square" rtlCol="0">
              <a:spAutoFit/>
            </a:bodyPr>
            <a:lstStyle/>
            <a:p>
              <a:r>
                <a:rPr lang="zh-CN" altLang="en-US" sz="1867" dirty="0">
                  <a:latin typeface="Microsoft YaHei" panose="020B0503020204020204" pitchFamily="34" charset="-122"/>
                  <a:ea typeface="Microsoft YaHei" panose="020B0503020204020204" pitchFamily="34" charset="-122"/>
                </a:rPr>
                <a:t>辅助</a:t>
              </a:r>
              <a:endParaRPr lang="en-US" altLang="zh-CN" sz="1867" dirty="0">
                <a:latin typeface="Microsoft YaHei" panose="020B0503020204020204" pitchFamily="34" charset="-122"/>
                <a:ea typeface="Microsoft YaHei" panose="020B0503020204020204" pitchFamily="34" charset="-122"/>
              </a:endParaRPr>
            </a:p>
            <a:p>
              <a:r>
                <a:rPr lang="zh-CN" altLang="en-US" sz="1867" dirty="0">
                  <a:latin typeface="Microsoft YaHei" panose="020B0503020204020204" pitchFamily="34" charset="-122"/>
                  <a:ea typeface="Microsoft YaHei" panose="020B0503020204020204" pitchFamily="34" charset="-122"/>
                </a:rPr>
                <a:t>决策</a:t>
              </a:r>
              <a:endParaRPr lang="en-US" sz="1867" dirty="0">
                <a:latin typeface="Microsoft YaHei" panose="020B0503020204020204" pitchFamily="34" charset="-122"/>
                <a:ea typeface="Microsoft YaHei" panose="020B0503020204020204" pitchFamily="34" charset="-122"/>
              </a:endParaRPr>
            </a:p>
          </p:txBody>
        </p:sp>
        <p:pic>
          <p:nvPicPr>
            <p:cNvPr id="6148" name="Picture 4" descr="业务分析数据分析市场分析图标图标免费下载-图标0zWVPjUPa-新图网">
              <a:extLst>
                <a:ext uri="{FF2B5EF4-FFF2-40B4-BE49-F238E27FC236}">
                  <a16:creationId xmlns:a16="http://schemas.microsoft.com/office/drawing/2014/main" id="{3C217CAB-3C96-7E45-ACD6-687BB638D24D}"/>
                </a:ext>
              </a:extLst>
            </p:cNvPr>
            <p:cNvPicPr>
              <a:picLocks noChangeAspect="1" noChangeArrowheads="1"/>
            </p:cNvPicPr>
            <p:nvPr/>
          </p:nvPicPr>
          <p:blipFill>
            <a:blip r:embed="rId39">
              <a:duotone>
                <a:schemeClr val="accent3">
                  <a:shade val="45000"/>
                  <a:satMod val="135000"/>
                </a:schemeClr>
                <a:prstClr val="white"/>
              </a:duotone>
              <a:extLst>
                <a:ext uri="{BEBA8EAE-BF5A-486C-A8C5-ECC9F3942E4B}">
                  <a14:imgProps xmlns:a14="http://schemas.microsoft.com/office/drawing/2010/main">
                    <a14:imgLayer r:embed="rId40">
                      <a14:imgEffect>
                        <a14:backgroundRemoval t="4000" b="95556" l="889" r="91556">
                          <a14:foregroundMark x1="40000" y1="48889" x2="40000" y2="48889"/>
                          <a14:foregroundMark x1="58222" y1="44889" x2="58222" y2="44889"/>
                          <a14:foregroundMark x1="20889" y1="52889" x2="20889" y2="52889"/>
                          <a14:foregroundMark x1="29333" y1="34667" x2="29333" y2="34667"/>
                          <a14:foregroundMark x1="1333" y1="40000" x2="1333" y2="40000"/>
                          <a14:foregroundMark x1="89778" y1="90222" x2="89778" y2="90222"/>
                          <a14:foregroundMark x1="91556" y1="95556" x2="91556" y2="95556"/>
                          <a14:foregroundMark x1="23556" y1="7111" x2="23556" y2="7111"/>
                          <a14:foregroundMark x1="44444" y1="4000" x2="44444" y2="4000"/>
                        </a14:backgroundRemoval>
                      </a14:imgEffect>
                    </a14:imgLayer>
                  </a14:imgProps>
                </a:ext>
                <a:ext uri="{28A0092B-C50C-407E-A947-70E740481C1C}">
                  <a14:useLocalDpi xmlns:a14="http://schemas.microsoft.com/office/drawing/2010/main" val="0"/>
                </a:ext>
              </a:extLst>
            </a:blip>
            <a:srcRect/>
            <a:stretch>
              <a:fillRect/>
            </a:stretch>
          </p:blipFill>
          <p:spPr bwMode="auto">
            <a:xfrm>
              <a:off x="10814901" y="3098102"/>
              <a:ext cx="1049872" cy="1049872"/>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05" name="直接连接符 1">
            <a:extLst>
              <a:ext uri="{FF2B5EF4-FFF2-40B4-BE49-F238E27FC236}">
                <a16:creationId xmlns:a16="http://schemas.microsoft.com/office/drawing/2014/main" id="{5CD190CC-50C4-8D06-BDB5-D8656174942C}"/>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 name="文本框 4">
            <a:extLst>
              <a:ext uri="{FF2B5EF4-FFF2-40B4-BE49-F238E27FC236}">
                <a16:creationId xmlns:a16="http://schemas.microsoft.com/office/drawing/2014/main" id="{71CCF5C6-3C0D-CF4E-F64B-974E56314D97}"/>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2381837510"/>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自我介绍</a:t>
            </a:r>
          </a:p>
        </p:txBody>
      </p:sp>
      <p:sp>
        <p:nvSpPr>
          <p:cNvPr id="12" name="标题 1">
            <a:extLst>
              <a:ext uri="{FF2B5EF4-FFF2-40B4-BE49-F238E27FC236}">
                <a16:creationId xmlns:a16="http://schemas.microsoft.com/office/drawing/2014/main" id="{9859721E-9BD3-7D46-07A2-8ECF3F816EAD}"/>
              </a:ext>
            </a:extLst>
          </p:cNvPr>
          <p:cNvSpPr>
            <a:spLocks noGrp="1"/>
          </p:cNvSpPr>
          <p:nvPr>
            <p:ph type="title"/>
          </p:nvPr>
        </p:nvSpPr>
        <p:spPr>
          <a:xfrm>
            <a:off x="4102735" y="1056731"/>
            <a:ext cx="2189208" cy="358140"/>
          </a:xfrm>
        </p:spPr>
        <p:txBody>
          <a:bodyPr>
            <a:noAutofit/>
          </a:bodyPr>
          <a:lstStyle/>
          <a:p>
            <a:pPr algn="l"/>
            <a:r>
              <a:rPr lang="zh-CN" altLang="en-US" sz="2400" b="1" dirty="0">
                <a:solidFill>
                  <a:schemeClr val="tx1"/>
                </a:solidFill>
              </a:rPr>
              <a:t>元乙（张城）</a:t>
            </a:r>
          </a:p>
        </p:txBody>
      </p:sp>
      <p:sp>
        <p:nvSpPr>
          <p:cNvPr id="13" name="内容占位符 2">
            <a:extLst>
              <a:ext uri="{FF2B5EF4-FFF2-40B4-BE49-F238E27FC236}">
                <a16:creationId xmlns:a16="http://schemas.microsoft.com/office/drawing/2014/main" id="{C1D2C313-B99C-11CE-732F-E630796D48CD}"/>
              </a:ext>
            </a:extLst>
          </p:cNvPr>
          <p:cNvSpPr txBox="1">
            <a:spLocks/>
          </p:cNvSpPr>
          <p:nvPr/>
        </p:nvSpPr>
        <p:spPr>
          <a:xfrm>
            <a:off x="4102735" y="2277154"/>
            <a:ext cx="7674686" cy="2740888"/>
          </a:xfrm>
          <a:prstGeom prst="rect">
            <a:avLst/>
          </a:prstGeom>
        </p:spPr>
        <p:txBody>
          <a:bodyPr vert="horz" lIns="91440" tIns="45720" rIns="91440" bIns="45720" rtlCol="0">
            <a:noAutofit/>
          </a:bodyPr>
          <a:lstStyle>
            <a:lvl1pPr marL="228600" indent="-228600" algn="ctr"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ctr"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ctr" defTabSz="914400" rtl="0" eaLnBrk="1" latinLnBrk="0" hangingPunct="1">
              <a:lnSpc>
                <a:spcPct val="90000"/>
              </a:lnSpc>
              <a:spcBef>
                <a:spcPts val="500"/>
              </a:spcBef>
              <a:buFont typeface="Arial" panose="020B0604020202020204" pitchFamily="34" charset="0"/>
              <a:buChar char="•"/>
              <a:defRPr sz="1500" kern="1200">
                <a:solidFill>
                  <a:schemeClr val="tx1"/>
                </a:solidFill>
                <a:latin typeface="+mn-lt"/>
                <a:ea typeface="+mn-ea"/>
                <a:cs typeface="+mn-cs"/>
              </a:defRPr>
            </a:lvl3pPr>
            <a:lvl4pPr marL="1599883" indent="-228600" algn="ctr"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083" indent="-228600" algn="ctr"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5pPr>
            <a:lvl6pPr marL="25142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4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83"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zh-CN" altLang="en-US" dirty="0"/>
              <a:t>负责阿里巴巴集团、蚂蚁金服、阿里云等可观测基础设施，服务数万内外部客户，</a:t>
            </a:r>
            <a:r>
              <a:rPr lang="en-US" altLang="zh-CN" dirty="0"/>
              <a:t>EB</a:t>
            </a:r>
            <a:r>
              <a:rPr lang="zh-CN" altLang="en-US" dirty="0"/>
              <a:t>级规模、日流量近百</a:t>
            </a:r>
            <a:r>
              <a:rPr lang="en-US" altLang="zh-CN" dirty="0"/>
              <a:t>PB</a:t>
            </a:r>
          </a:p>
          <a:p>
            <a:pPr algn="l"/>
            <a:r>
              <a:rPr lang="zh-CN" altLang="en-US" dirty="0"/>
              <a:t>多次在</a:t>
            </a:r>
            <a:r>
              <a:rPr lang="en-US" altLang="zh-CN" dirty="0" err="1"/>
              <a:t>QCon</a:t>
            </a:r>
            <a:r>
              <a:rPr lang="zh-CN" altLang="en-US" dirty="0"/>
              <a:t>、</a:t>
            </a:r>
            <a:r>
              <a:rPr lang="en-US" altLang="zh-CN" dirty="0" err="1"/>
              <a:t>KubeCon</a:t>
            </a:r>
            <a:r>
              <a:rPr lang="zh-CN" altLang="en-US" dirty="0"/>
              <a:t>、云栖大会等做过相关议题分享，</a:t>
            </a:r>
            <a:r>
              <a:rPr lang="en-US" altLang="zh-CN" dirty="0"/>
              <a:t>《</a:t>
            </a:r>
            <a:r>
              <a:rPr lang="zh-CN" altLang="en-US" dirty="0"/>
              <a:t>云原生操作系统</a:t>
            </a:r>
            <a:r>
              <a:rPr lang="en-US" altLang="zh-CN" dirty="0"/>
              <a:t>Kubernetes》</a:t>
            </a:r>
            <a:r>
              <a:rPr lang="zh-CN" altLang="en-US" dirty="0"/>
              <a:t>作者之一</a:t>
            </a:r>
            <a:endParaRPr lang="en-US" altLang="zh-CN" dirty="0"/>
          </a:p>
          <a:p>
            <a:pPr algn="l"/>
            <a:r>
              <a:rPr lang="zh-CN" altLang="en-US" dirty="0"/>
              <a:t>目前主要关注</a:t>
            </a:r>
            <a:r>
              <a:rPr lang="en-US" altLang="zh-CN" dirty="0"/>
              <a:t>AIOps</a:t>
            </a:r>
            <a:r>
              <a:rPr lang="zh-CN" altLang="en-US" dirty="0"/>
              <a:t>、内核技术、云原生、大规模存储</a:t>
            </a:r>
            <a:r>
              <a:rPr lang="en-US" altLang="zh-CN" dirty="0"/>
              <a:t>/</a:t>
            </a:r>
            <a:r>
              <a:rPr lang="zh-CN" altLang="en-US" dirty="0"/>
              <a:t>分析引擎等方向</a:t>
            </a:r>
            <a:br>
              <a:rPr lang="zh-CN" altLang="en-US" dirty="0"/>
            </a:br>
            <a:endParaRPr lang="zh-CN" altLang="en-US" dirty="0"/>
          </a:p>
          <a:p>
            <a:pPr marL="0" indent="0" algn="l">
              <a:lnSpc>
                <a:spcPct val="100000"/>
              </a:lnSpc>
              <a:buFont typeface="Arial" panose="020B0604020202020204" pitchFamily="34" charset="0"/>
              <a:buNone/>
            </a:pPr>
            <a:endParaRPr lang="en-US" altLang="zh-CN" sz="1100" dirty="0">
              <a:latin typeface="微软雅黑" panose="020B0503020204020204" charset="-122"/>
              <a:ea typeface="微软雅黑" panose="020B0503020204020204" charset="-122"/>
              <a:cs typeface="微软雅黑" panose="020B0503020204020204" charset="-122"/>
              <a:sym typeface="+mn-ea"/>
            </a:endParaRPr>
          </a:p>
        </p:txBody>
      </p:sp>
      <p:sp>
        <p:nvSpPr>
          <p:cNvPr id="14" name="文本框 13">
            <a:extLst>
              <a:ext uri="{FF2B5EF4-FFF2-40B4-BE49-F238E27FC236}">
                <a16:creationId xmlns:a16="http://schemas.microsoft.com/office/drawing/2014/main" id="{BCA3EF29-7A9D-1139-1253-AE4496CD06F0}"/>
              </a:ext>
            </a:extLst>
          </p:cNvPr>
          <p:cNvSpPr txBox="1"/>
          <p:nvPr/>
        </p:nvSpPr>
        <p:spPr>
          <a:xfrm>
            <a:off x="4102735" y="1533253"/>
            <a:ext cx="3720465" cy="461665"/>
          </a:xfrm>
          <a:prstGeom prst="rect">
            <a:avLst/>
          </a:prstGeom>
          <a:noFill/>
        </p:spPr>
        <p:txBody>
          <a:bodyPr wrap="square" rtlCol="0">
            <a:spAutoFit/>
          </a:bodyPr>
          <a:lstStyle/>
          <a:p>
            <a:pPr algn="l"/>
            <a:r>
              <a:rPr lang="zh-CN" altLang="en-US" sz="2400" dirty="0"/>
              <a:t>阿里云</a:t>
            </a:r>
            <a:r>
              <a:rPr lang="en-US" altLang="zh-CN" sz="2400" dirty="0"/>
              <a:t>-</a:t>
            </a:r>
            <a:r>
              <a:rPr lang="zh-CN" altLang="en-US" sz="2400" dirty="0"/>
              <a:t>高级技术专家</a:t>
            </a:r>
          </a:p>
        </p:txBody>
      </p:sp>
      <p:cxnSp>
        <p:nvCxnSpPr>
          <p:cNvPr id="15" name="直接连接符 31">
            <a:extLst>
              <a:ext uri="{FF2B5EF4-FFF2-40B4-BE49-F238E27FC236}">
                <a16:creationId xmlns:a16="http://schemas.microsoft.com/office/drawing/2014/main" id="{A6F2E751-AC98-EBC4-94DC-1B0CDBCA0CB1}"/>
              </a:ext>
            </a:extLst>
          </p:cNvPr>
          <p:cNvCxnSpPr>
            <a:cxnSpLocks/>
          </p:cNvCxnSpPr>
          <p:nvPr/>
        </p:nvCxnSpPr>
        <p:spPr>
          <a:xfrm>
            <a:off x="4200525" y="2035448"/>
            <a:ext cx="1357437" cy="0"/>
          </a:xfrm>
          <a:prstGeom prst="line">
            <a:avLst/>
          </a:prstGeom>
          <a:ln w="25400">
            <a:solidFill>
              <a:schemeClr val="accent2"/>
            </a:solidFill>
          </a:ln>
        </p:spPr>
        <p:style>
          <a:lnRef idx="2">
            <a:schemeClr val="accent2"/>
          </a:lnRef>
          <a:fillRef idx="0">
            <a:schemeClr val="accent2"/>
          </a:fillRef>
          <a:effectRef idx="1">
            <a:schemeClr val="accent2"/>
          </a:effectRef>
          <a:fontRef idx="minor">
            <a:schemeClr val="tx1"/>
          </a:fontRef>
        </p:style>
      </p:cxnSp>
      <p:pic>
        <p:nvPicPr>
          <p:cNvPr id="16" name="图片 15">
            <a:extLst>
              <a:ext uri="{FF2B5EF4-FFF2-40B4-BE49-F238E27FC236}">
                <a16:creationId xmlns:a16="http://schemas.microsoft.com/office/drawing/2014/main" id="{2E3D07FC-9EB7-685E-0331-B55A2C32F7B0}"/>
              </a:ext>
            </a:extLst>
          </p:cNvPr>
          <p:cNvPicPr>
            <a:picLocks noChangeAspect="1"/>
          </p:cNvPicPr>
          <p:nvPr/>
        </p:nvPicPr>
        <p:blipFill>
          <a:blip r:embed="rId3"/>
          <a:stretch>
            <a:fillRect/>
          </a:stretch>
        </p:blipFill>
        <p:spPr>
          <a:xfrm>
            <a:off x="414579" y="991981"/>
            <a:ext cx="3576976" cy="4891484"/>
          </a:xfrm>
          <a:prstGeom prst="rect">
            <a:avLst/>
          </a:prstGeom>
        </p:spPr>
      </p:pic>
      <p:sp>
        <p:nvSpPr>
          <p:cNvPr id="2" name="文本框 1">
            <a:extLst>
              <a:ext uri="{FF2B5EF4-FFF2-40B4-BE49-F238E27FC236}">
                <a16:creationId xmlns:a16="http://schemas.microsoft.com/office/drawing/2014/main" id="{9DFCA640-200E-F0A4-DA50-8B0DE175305A}"/>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24866945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例:这一页的标题标题标题">
            <a:extLst>
              <a:ext uri="{FF2B5EF4-FFF2-40B4-BE49-F238E27FC236}">
                <a16:creationId xmlns:a16="http://schemas.microsoft.com/office/drawing/2014/main" id="{4773BC30-7C1B-9A4C-973A-5E21A1351961}"/>
              </a:ext>
            </a:extLst>
          </p:cNvPr>
          <p:cNvSpPr txBox="1"/>
          <p:nvPr/>
        </p:nvSpPr>
        <p:spPr>
          <a:xfrm>
            <a:off x="230736" y="307184"/>
            <a:ext cx="9030495" cy="307777"/>
          </a:xfrm>
          <a:prstGeom prst="rect">
            <a:avLst/>
          </a:prstGeom>
          <a:noFill/>
          <a:ln>
            <a:noFill/>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vert="horz" wrap="square" lIns="0" tIns="0" rIns="0" bIns="0" numCol="1" anchor="t" anchorCtr="0" compatLnSpc="1">
            <a:spAutoFit/>
          </a:bodyPr>
          <a:lstStyle>
            <a:defPPr>
              <a:defRPr lang="zh-CN"/>
            </a:defPPr>
            <a:lvl1pPr eaLnBrk="0" fontAlgn="base" hangingPunct="0">
              <a:spcBef>
                <a:spcPct val="0"/>
              </a:spcBef>
              <a:spcAft>
                <a:spcPct val="0"/>
              </a:spcAft>
              <a:defRPr sz="2000" b="1">
                <a:solidFill>
                  <a:srgbClr val="FE6700"/>
                </a:solidFill>
                <a:latin typeface="微软雅黑" panose="020B0503020204020204" pitchFamily="34" charset="-122"/>
                <a:ea typeface="微软雅黑" panose="020B0503020204020204" pitchFamily="34" charset="-122"/>
              </a:defRPr>
            </a:lvl1pPr>
          </a:lstStyle>
          <a:p>
            <a:r>
              <a:rPr lang="en-US" dirty="0" err="1"/>
              <a:t>基于eBPF应用可观测的异常定位</a:t>
            </a:r>
            <a:endParaRPr dirty="0"/>
          </a:p>
        </p:txBody>
      </p:sp>
      <p:grpSp>
        <p:nvGrpSpPr>
          <p:cNvPr id="159" name="组合 158">
            <a:extLst>
              <a:ext uri="{FF2B5EF4-FFF2-40B4-BE49-F238E27FC236}">
                <a16:creationId xmlns:a16="http://schemas.microsoft.com/office/drawing/2014/main" id="{903FBB4B-3B5F-A747-9975-44CA4D09FEB3}"/>
              </a:ext>
            </a:extLst>
          </p:cNvPr>
          <p:cNvGrpSpPr/>
          <p:nvPr/>
        </p:nvGrpSpPr>
        <p:grpSpPr>
          <a:xfrm>
            <a:off x="225564" y="4788442"/>
            <a:ext cx="5429805" cy="1827973"/>
            <a:chOff x="-87776" y="9837408"/>
            <a:chExt cx="10859610" cy="3655946"/>
          </a:xfrm>
        </p:grpSpPr>
        <p:grpSp>
          <p:nvGrpSpPr>
            <p:cNvPr id="28" name="组合 27">
              <a:extLst>
                <a:ext uri="{FF2B5EF4-FFF2-40B4-BE49-F238E27FC236}">
                  <a16:creationId xmlns:a16="http://schemas.microsoft.com/office/drawing/2014/main" id="{BF31D1DF-01C3-9B42-9D7C-73B4A8BA0AF0}"/>
                </a:ext>
              </a:extLst>
            </p:cNvPr>
            <p:cNvGrpSpPr/>
            <p:nvPr/>
          </p:nvGrpSpPr>
          <p:grpSpPr>
            <a:xfrm>
              <a:off x="882210" y="10667145"/>
              <a:ext cx="1630597" cy="888925"/>
              <a:chOff x="4821181" y="2815139"/>
              <a:chExt cx="1404549" cy="765694"/>
            </a:xfrm>
          </p:grpSpPr>
          <p:sp>
            <p:nvSpPr>
              <p:cNvPr id="29" name="椭圆 28">
                <a:extLst>
                  <a:ext uri="{FF2B5EF4-FFF2-40B4-BE49-F238E27FC236}">
                    <a16:creationId xmlns:a16="http://schemas.microsoft.com/office/drawing/2014/main" id="{65AAFC9D-1590-2D45-A897-E962654E97E7}"/>
                  </a:ext>
                </a:extLst>
              </p:cNvPr>
              <p:cNvSpPr/>
              <p:nvPr/>
            </p:nvSpPr>
            <p:spPr>
              <a:xfrm>
                <a:off x="4821181" y="2860097"/>
                <a:ext cx="1318362" cy="720736"/>
              </a:xfrm>
              <a:prstGeom prst="ellips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Alibaba-PuHuiTi-L"/>
                </a:endParaRPr>
              </a:p>
            </p:txBody>
          </p:sp>
          <p:sp>
            <p:nvSpPr>
              <p:cNvPr id="30" name="矩形 29">
                <a:extLst>
                  <a:ext uri="{FF2B5EF4-FFF2-40B4-BE49-F238E27FC236}">
                    <a16:creationId xmlns:a16="http://schemas.microsoft.com/office/drawing/2014/main" id="{0FD9E61E-2987-DE47-B2A8-84868CA861F0}"/>
                  </a:ext>
                </a:extLst>
              </p:cNvPr>
              <p:cNvSpPr/>
              <p:nvPr/>
            </p:nvSpPr>
            <p:spPr>
              <a:xfrm>
                <a:off x="4935529" y="2815139"/>
                <a:ext cx="1290201" cy="742306"/>
              </a:xfrm>
              <a:prstGeom prst="rect">
                <a:avLst/>
              </a:prstGeom>
            </p:spPr>
            <p:txBody>
              <a:bodyPr wrap="none">
                <a:spAutoFit/>
              </a:bodyPr>
              <a:lstStyle/>
              <a:p>
                <a:r>
                  <a:rPr lang="en-US" altLang="zh-CN" sz="1100" dirty="0">
                    <a:solidFill>
                      <a:schemeClr val="bg1"/>
                    </a:solidFill>
                  </a:rPr>
                  <a:t>Logs</a:t>
                </a:r>
              </a:p>
              <a:p>
                <a:r>
                  <a:rPr lang="zh-CN" altLang="en-US" sz="1100" dirty="0">
                    <a:solidFill>
                      <a:schemeClr val="bg1"/>
                    </a:solidFill>
                  </a:rPr>
                  <a:t>聚类分析</a:t>
                </a:r>
              </a:p>
            </p:txBody>
          </p:sp>
        </p:grpSp>
        <p:pic>
          <p:nvPicPr>
            <p:cNvPr id="34" name="图片 33">
              <a:extLst>
                <a:ext uri="{FF2B5EF4-FFF2-40B4-BE49-F238E27FC236}">
                  <a16:creationId xmlns:a16="http://schemas.microsoft.com/office/drawing/2014/main" id="{E6F8F370-B01A-084C-8FF7-E336092EEBD5}"/>
                </a:ext>
              </a:extLst>
            </p:cNvPr>
            <p:cNvPicPr>
              <a:picLocks noChangeAspect="1"/>
            </p:cNvPicPr>
            <p:nvPr/>
          </p:nvPicPr>
          <p:blipFill rotWithShape="1">
            <a:blip r:embed="rId2"/>
            <a:srcRect l="-1" r="9502" b="11150"/>
            <a:stretch/>
          </p:blipFill>
          <p:spPr>
            <a:xfrm>
              <a:off x="3666629" y="9837408"/>
              <a:ext cx="7105205" cy="36559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6" name="文本框 35">
              <a:extLst>
                <a:ext uri="{FF2B5EF4-FFF2-40B4-BE49-F238E27FC236}">
                  <a16:creationId xmlns:a16="http://schemas.microsoft.com/office/drawing/2014/main" id="{88E8951D-16BD-A240-AA43-E47B5827DCEA}"/>
                </a:ext>
              </a:extLst>
            </p:cNvPr>
            <p:cNvSpPr txBox="1"/>
            <p:nvPr/>
          </p:nvSpPr>
          <p:spPr>
            <a:xfrm>
              <a:off x="-87776" y="12642410"/>
              <a:ext cx="320798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200" dirty="0">
                  <a:solidFill>
                    <a:srgbClr val="262626"/>
                  </a:solidFill>
                  <a:latin typeface="+mj-lt"/>
                </a:rPr>
                <a:t>Pattern</a:t>
              </a:r>
              <a:r>
                <a:rPr lang="zh-CN" altLang="en-US" sz="1200" dirty="0">
                  <a:solidFill>
                    <a:srgbClr val="262626"/>
                  </a:solidFill>
                  <a:latin typeface="+mj-lt"/>
                </a:rPr>
                <a:t> </a:t>
              </a:r>
              <a:r>
                <a:rPr lang="en-US" altLang="zh-CN" sz="1200" dirty="0">
                  <a:solidFill>
                    <a:srgbClr val="262626"/>
                  </a:solidFill>
                  <a:latin typeface="+mj-lt"/>
                </a:rPr>
                <a:t>Compare</a:t>
              </a:r>
              <a:endParaRPr lang="zh-CN" altLang="en-US" sz="1200" dirty="0">
                <a:latin typeface="+mj-lt"/>
              </a:endParaRPr>
            </a:p>
          </p:txBody>
        </p:sp>
        <p:sp>
          <p:nvSpPr>
            <p:cNvPr id="37" name="文本框 36">
              <a:extLst>
                <a:ext uri="{FF2B5EF4-FFF2-40B4-BE49-F238E27FC236}">
                  <a16:creationId xmlns:a16="http://schemas.microsoft.com/office/drawing/2014/main" id="{4CFFF97B-371A-2540-8AE4-5610082B881F}"/>
                </a:ext>
              </a:extLst>
            </p:cNvPr>
            <p:cNvSpPr txBox="1"/>
            <p:nvPr/>
          </p:nvSpPr>
          <p:spPr>
            <a:xfrm>
              <a:off x="0" y="12152842"/>
              <a:ext cx="3207982" cy="5539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altLang="zh-CN" sz="1200" dirty="0">
                  <a:solidFill>
                    <a:srgbClr val="262626"/>
                  </a:solidFill>
                  <a:latin typeface="+mj-lt"/>
                </a:rPr>
                <a:t>Pattern</a:t>
              </a:r>
              <a:r>
                <a:rPr lang="zh-CN" altLang="en-US" sz="1200" dirty="0">
                  <a:solidFill>
                    <a:srgbClr val="262626"/>
                  </a:solidFill>
                  <a:latin typeface="+mj-lt"/>
                </a:rPr>
                <a:t> </a:t>
              </a:r>
              <a:r>
                <a:rPr lang="en-US" altLang="zh-CN" sz="1200" dirty="0">
                  <a:solidFill>
                    <a:srgbClr val="262626"/>
                  </a:solidFill>
                  <a:latin typeface="+mj-lt"/>
                </a:rPr>
                <a:t>Mining</a:t>
              </a:r>
              <a:endParaRPr lang="zh-CN" altLang="en-US" sz="1200" dirty="0">
                <a:latin typeface="+mj-lt"/>
              </a:endParaRPr>
            </a:p>
          </p:txBody>
        </p:sp>
      </p:grpSp>
      <p:grpSp>
        <p:nvGrpSpPr>
          <p:cNvPr id="158" name="组合 157">
            <a:extLst>
              <a:ext uri="{FF2B5EF4-FFF2-40B4-BE49-F238E27FC236}">
                <a16:creationId xmlns:a16="http://schemas.microsoft.com/office/drawing/2014/main" id="{5AC6A5F9-7B27-8E41-929D-EB4011ADDE68}"/>
              </a:ext>
            </a:extLst>
          </p:cNvPr>
          <p:cNvGrpSpPr/>
          <p:nvPr/>
        </p:nvGrpSpPr>
        <p:grpSpPr>
          <a:xfrm>
            <a:off x="-1103" y="3057938"/>
            <a:ext cx="5563767" cy="1371627"/>
            <a:chOff x="-346129" y="6637233"/>
            <a:chExt cx="11127533" cy="2743254"/>
          </a:xfrm>
        </p:grpSpPr>
        <p:grpSp>
          <p:nvGrpSpPr>
            <p:cNvPr id="25" name="组合 24">
              <a:extLst>
                <a:ext uri="{FF2B5EF4-FFF2-40B4-BE49-F238E27FC236}">
                  <a16:creationId xmlns:a16="http://schemas.microsoft.com/office/drawing/2014/main" id="{25892E96-F6AE-3242-90AE-CF1BFFAB6BD2}"/>
                </a:ext>
              </a:extLst>
            </p:cNvPr>
            <p:cNvGrpSpPr/>
            <p:nvPr/>
          </p:nvGrpSpPr>
          <p:grpSpPr>
            <a:xfrm>
              <a:off x="882206" y="7193903"/>
              <a:ext cx="1577913" cy="895421"/>
              <a:chOff x="4821180" y="2809543"/>
              <a:chExt cx="1359169" cy="771290"/>
            </a:xfrm>
          </p:grpSpPr>
          <p:sp>
            <p:nvSpPr>
              <p:cNvPr id="26" name="椭圆 25">
                <a:extLst>
                  <a:ext uri="{FF2B5EF4-FFF2-40B4-BE49-F238E27FC236}">
                    <a16:creationId xmlns:a16="http://schemas.microsoft.com/office/drawing/2014/main" id="{ED122694-8528-8B47-9D11-D8E6259B5913}"/>
                  </a:ext>
                </a:extLst>
              </p:cNvPr>
              <p:cNvSpPr/>
              <p:nvPr/>
            </p:nvSpPr>
            <p:spPr>
              <a:xfrm>
                <a:off x="4821180" y="2860097"/>
                <a:ext cx="1318363" cy="720736"/>
              </a:xfrm>
              <a:prstGeom prst="ellips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Alibaba-PuHuiTi-L"/>
                </a:endParaRPr>
              </a:p>
            </p:txBody>
          </p:sp>
          <p:sp>
            <p:nvSpPr>
              <p:cNvPr id="27" name="矩形 26">
                <a:extLst>
                  <a:ext uri="{FF2B5EF4-FFF2-40B4-BE49-F238E27FC236}">
                    <a16:creationId xmlns:a16="http://schemas.microsoft.com/office/drawing/2014/main" id="{299DDC97-CF41-7743-83E3-DCF96A403C7C}"/>
                  </a:ext>
                </a:extLst>
              </p:cNvPr>
              <p:cNvSpPr/>
              <p:nvPr/>
            </p:nvSpPr>
            <p:spPr>
              <a:xfrm>
                <a:off x="4890148" y="2809543"/>
                <a:ext cx="1290201" cy="742307"/>
              </a:xfrm>
              <a:prstGeom prst="rect">
                <a:avLst/>
              </a:prstGeom>
            </p:spPr>
            <p:txBody>
              <a:bodyPr wrap="none">
                <a:spAutoFit/>
              </a:bodyPr>
              <a:lstStyle/>
              <a:p>
                <a:r>
                  <a:rPr lang="en-US" altLang="zh-CN" sz="1100" dirty="0">
                    <a:solidFill>
                      <a:schemeClr val="bg1"/>
                    </a:solidFill>
                  </a:rPr>
                  <a:t>Metrics</a:t>
                </a:r>
              </a:p>
              <a:p>
                <a:r>
                  <a:rPr lang="zh-CN" altLang="en-US" sz="1100" dirty="0">
                    <a:solidFill>
                      <a:schemeClr val="bg1"/>
                    </a:solidFill>
                  </a:rPr>
                  <a:t>异常判断</a:t>
                </a:r>
              </a:p>
            </p:txBody>
          </p:sp>
        </p:grpSp>
        <p:pic>
          <p:nvPicPr>
            <p:cNvPr id="38" name="图片 37">
              <a:extLst>
                <a:ext uri="{FF2B5EF4-FFF2-40B4-BE49-F238E27FC236}">
                  <a16:creationId xmlns:a16="http://schemas.microsoft.com/office/drawing/2014/main" id="{13CB15BA-89F9-344E-8BC4-CE98CFBCBFC3}"/>
                </a:ext>
              </a:extLst>
            </p:cNvPr>
            <p:cNvPicPr>
              <a:picLocks noChangeAspect="1"/>
            </p:cNvPicPr>
            <p:nvPr/>
          </p:nvPicPr>
          <p:blipFill>
            <a:blip r:embed="rId3"/>
            <a:stretch>
              <a:fillRect/>
            </a:stretch>
          </p:blipFill>
          <p:spPr>
            <a:xfrm>
              <a:off x="3676207" y="6637233"/>
              <a:ext cx="7105197" cy="274325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0" name="文本框 39">
              <a:extLst>
                <a:ext uri="{FF2B5EF4-FFF2-40B4-BE49-F238E27FC236}">
                  <a16:creationId xmlns:a16="http://schemas.microsoft.com/office/drawing/2014/main" id="{12976D91-F53B-4D42-9978-A1E4A967FB38}"/>
                </a:ext>
              </a:extLst>
            </p:cNvPr>
            <p:cNvSpPr txBox="1"/>
            <p:nvPr/>
          </p:nvSpPr>
          <p:spPr>
            <a:xfrm>
              <a:off x="-346129" y="8427907"/>
              <a:ext cx="3987210"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ctr"/>
              <a:r>
                <a:rPr lang="en-US" altLang="zh-CN" sz="1200" dirty="0">
                  <a:solidFill>
                    <a:srgbClr val="262626"/>
                  </a:solidFill>
                  <a:latin typeface="+mj-lt"/>
                </a:rPr>
                <a:t>ARMA</a:t>
              </a:r>
              <a:r>
                <a:rPr lang="zh-CN" altLang="en-US" sz="1200" dirty="0">
                  <a:solidFill>
                    <a:srgbClr val="262626"/>
                  </a:solidFill>
                  <a:latin typeface="+mj-lt"/>
                </a:rPr>
                <a:t>、</a:t>
              </a:r>
              <a:r>
                <a:rPr lang="en-US" altLang="zh-CN" sz="1200" dirty="0">
                  <a:solidFill>
                    <a:srgbClr val="262626"/>
                  </a:solidFill>
                  <a:latin typeface="+mj-lt"/>
                </a:rPr>
                <a:t> </a:t>
              </a:r>
              <a:r>
                <a:rPr lang="en-US" altLang="zh-CN" sz="1200" dirty="0" err="1">
                  <a:solidFill>
                    <a:srgbClr val="262626"/>
                  </a:solidFill>
                  <a:latin typeface="+mj-lt"/>
                </a:rPr>
                <a:t>KSigma</a:t>
              </a:r>
              <a:endParaRPr lang="en-US" altLang="zh-CN" sz="1200" dirty="0">
                <a:solidFill>
                  <a:srgbClr val="262626"/>
                </a:solidFill>
                <a:latin typeface="+mj-lt"/>
              </a:endParaRPr>
            </a:p>
            <a:p>
              <a:pPr algn="ctr"/>
              <a:r>
                <a:rPr lang="en-US" altLang="zh-CN" sz="1200" dirty="0">
                  <a:solidFill>
                    <a:srgbClr val="262626"/>
                  </a:solidFill>
                  <a:latin typeface="+mj-lt"/>
                </a:rPr>
                <a:t>Time2Graph</a:t>
              </a:r>
              <a:r>
                <a:rPr lang="zh-CN" altLang="en-US" sz="1200" dirty="0">
                  <a:solidFill>
                    <a:srgbClr val="262626"/>
                  </a:solidFill>
                  <a:latin typeface="+mj-lt"/>
                </a:rPr>
                <a:t>等</a:t>
              </a:r>
              <a:endParaRPr lang="zh-CN" altLang="en-US" sz="1200" dirty="0">
                <a:latin typeface="+mj-lt"/>
              </a:endParaRPr>
            </a:p>
          </p:txBody>
        </p:sp>
      </p:grpSp>
      <p:grpSp>
        <p:nvGrpSpPr>
          <p:cNvPr id="157" name="组合 156">
            <a:extLst>
              <a:ext uri="{FF2B5EF4-FFF2-40B4-BE49-F238E27FC236}">
                <a16:creationId xmlns:a16="http://schemas.microsoft.com/office/drawing/2014/main" id="{ACCDBE3B-C51D-EC4F-B8D8-73967DAF45DA}"/>
              </a:ext>
            </a:extLst>
          </p:cNvPr>
          <p:cNvGrpSpPr/>
          <p:nvPr/>
        </p:nvGrpSpPr>
        <p:grpSpPr>
          <a:xfrm>
            <a:off x="644376" y="1158454"/>
            <a:ext cx="4853149" cy="1610336"/>
            <a:chOff x="1450529" y="2806841"/>
            <a:chExt cx="9706298" cy="3220672"/>
          </a:xfrm>
        </p:grpSpPr>
        <p:cxnSp>
          <p:nvCxnSpPr>
            <p:cNvPr id="5" name="直线箭头连接符 4">
              <a:extLst>
                <a:ext uri="{FF2B5EF4-FFF2-40B4-BE49-F238E27FC236}">
                  <a16:creationId xmlns:a16="http://schemas.microsoft.com/office/drawing/2014/main" id="{43F32B08-C02C-AA45-A995-2C4079F130E2}"/>
                </a:ext>
              </a:extLst>
            </p:cNvPr>
            <p:cNvCxnSpPr>
              <a:cxnSpLocks/>
              <a:endCxn id="12" idx="1"/>
            </p:cNvCxnSpPr>
            <p:nvPr/>
          </p:nvCxnSpPr>
          <p:spPr>
            <a:xfrm>
              <a:off x="4936267" y="3421975"/>
              <a:ext cx="4732332" cy="46164"/>
            </a:xfrm>
            <a:prstGeom prst="straightConnector1">
              <a:avLst/>
            </a:prstGeom>
            <a:noFill/>
            <a:ln w="25400" cap="flat">
              <a:solidFill>
                <a:srgbClr val="000000"/>
              </a:solidFill>
              <a:prstDash val="solid"/>
              <a:miter lim="400000"/>
              <a:headEnd type="none" w="med" len="med"/>
              <a:tailEnd type="arrow" w="med" len="med"/>
            </a:ln>
            <a:effectLst/>
            <a:sp3d/>
          </p:spPr>
          <p:style>
            <a:lnRef idx="0">
              <a:scrgbClr r="0" g="0" b="0"/>
            </a:lnRef>
            <a:fillRef idx="0">
              <a:scrgbClr r="0" g="0" b="0"/>
            </a:fillRef>
            <a:effectRef idx="0">
              <a:scrgbClr r="0" g="0" b="0"/>
            </a:effectRef>
            <a:fontRef idx="none"/>
          </p:style>
        </p:cxnSp>
        <p:cxnSp>
          <p:nvCxnSpPr>
            <p:cNvPr id="7" name="直线箭头连接符 6">
              <a:extLst>
                <a:ext uri="{FF2B5EF4-FFF2-40B4-BE49-F238E27FC236}">
                  <a16:creationId xmlns:a16="http://schemas.microsoft.com/office/drawing/2014/main" id="{74AD7189-DC97-514B-ABB0-7583B59907A1}"/>
                </a:ext>
              </a:extLst>
            </p:cNvPr>
            <p:cNvCxnSpPr>
              <a:cxnSpLocks/>
            </p:cNvCxnSpPr>
            <p:nvPr/>
          </p:nvCxnSpPr>
          <p:spPr>
            <a:xfrm flipV="1">
              <a:off x="4959713" y="3421975"/>
              <a:ext cx="0" cy="2605538"/>
            </a:xfrm>
            <a:prstGeom prst="straightConnector1">
              <a:avLst/>
            </a:prstGeom>
            <a:noFill/>
            <a:ln w="254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11" name="矩形 10">
              <a:extLst>
                <a:ext uri="{FF2B5EF4-FFF2-40B4-BE49-F238E27FC236}">
                  <a16:creationId xmlns:a16="http://schemas.microsoft.com/office/drawing/2014/main" id="{78ABB4B4-70AC-264B-9EE8-5D693A209E66}"/>
                </a:ext>
              </a:extLst>
            </p:cNvPr>
            <p:cNvSpPr/>
            <p:nvPr/>
          </p:nvSpPr>
          <p:spPr>
            <a:xfrm>
              <a:off x="3713221" y="3176593"/>
              <a:ext cx="1401666" cy="677108"/>
            </a:xfrm>
            <a:prstGeom prst="rect">
              <a:avLst/>
            </a:prstGeom>
          </p:spPr>
          <p:txBody>
            <a:bodyPr wrap="none">
              <a:spAutoFit/>
            </a:bodyPr>
            <a:lstStyle/>
            <a:p>
              <a:r>
                <a:rPr lang="en-US" altLang="zh-CN" sz="1600" dirty="0"/>
                <a:t>APP1</a:t>
              </a:r>
              <a:endParaRPr lang="zh-CN" altLang="en-US" sz="1600" dirty="0"/>
            </a:p>
          </p:txBody>
        </p:sp>
        <p:sp>
          <p:nvSpPr>
            <p:cNvPr id="12" name="矩形 11">
              <a:extLst>
                <a:ext uri="{FF2B5EF4-FFF2-40B4-BE49-F238E27FC236}">
                  <a16:creationId xmlns:a16="http://schemas.microsoft.com/office/drawing/2014/main" id="{890566BE-C9F0-744E-91CC-3FF488BDD3A8}"/>
                </a:ext>
              </a:extLst>
            </p:cNvPr>
            <p:cNvSpPr/>
            <p:nvPr/>
          </p:nvSpPr>
          <p:spPr>
            <a:xfrm>
              <a:off x="9668599" y="3129585"/>
              <a:ext cx="1488228" cy="677108"/>
            </a:xfrm>
            <a:prstGeom prst="rect">
              <a:avLst/>
            </a:prstGeom>
          </p:spPr>
          <p:txBody>
            <a:bodyPr wrap="none">
              <a:spAutoFit/>
            </a:bodyPr>
            <a:lstStyle/>
            <a:p>
              <a:r>
                <a:rPr lang="en-US" altLang="zh-CN" sz="1600" dirty="0"/>
                <a:t>APP2</a:t>
              </a:r>
              <a:endParaRPr lang="zh-CN" altLang="en-US" sz="1600" dirty="0"/>
            </a:p>
          </p:txBody>
        </p:sp>
        <p:sp>
          <p:nvSpPr>
            <p:cNvPr id="13" name="矩形 12">
              <a:extLst>
                <a:ext uri="{FF2B5EF4-FFF2-40B4-BE49-F238E27FC236}">
                  <a16:creationId xmlns:a16="http://schemas.microsoft.com/office/drawing/2014/main" id="{935D7D53-ED57-6C4D-BC15-8410812C7A4B}"/>
                </a:ext>
              </a:extLst>
            </p:cNvPr>
            <p:cNvSpPr/>
            <p:nvPr/>
          </p:nvSpPr>
          <p:spPr>
            <a:xfrm>
              <a:off x="5114887" y="2806841"/>
              <a:ext cx="4306308" cy="553998"/>
            </a:xfrm>
            <a:prstGeom prst="rect">
              <a:avLst/>
            </a:prstGeom>
            <a:solidFill>
              <a:srgbClr val="00B050"/>
            </a:solidFill>
          </p:spPr>
          <p:txBody>
            <a:bodyPr wrap="none">
              <a:spAutoFit/>
            </a:bodyPr>
            <a:lstStyle/>
            <a:p>
              <a:r>
                <a:rPr lang="en-US" altLang="zh-CN" sz="1200" dirty="0" err="1"/>
                <a:t>eBPF</a:t>
              </a:r>
              <a:r>
                <a:rPr lang="zh-CN" altLang="en-US" sz="1200" dirty="0"/>
                <a:t> </a:t>
              </a:r>
              <a:r>
                <a:rPr lang="en-US" altLang="zh-CN" sz="1200" dirty="0"/>
                <a:t>Based</a:t>
              </a:r>
              <a:r>
                <a:rPr lang="zh-CN" altLang="en-US" sz="1200" dirty="0"/>
                <a:t> </a:t>
              </a:r>
              <a:r>
                <a:rPr lang="en-US" altLang="zh-CN" sz="1200" dirty="0"/>
                <a:t>Dependency</a:t>
              </a:r>
              <a:endParaRPr lang="zh-CN" altLang="en-US" sz="1200" dirty="0"/>
            </a:p>
          </p:txBody>
        </p:sp>
        <p:sp>
          <p:nvSpPr>
            <p:cNvPr id="14" name="矩形 13">
              <a:extLst>
                <a:ext uri="{FF2B5EF4-FFF2-40B4-BE49-F238E27FC236}">
                  <a16:creationId xmlns:a16="http://schemas.microsoft.com/office/drawing/2014/main" id="{CA5E3E92-D902-9F4E-8F81-F4924F6CBF97}"/>
                </a:ext>
              </a:extLst>
            </p:cNvPr>
            <p:cNvSpPr/>
            <p:nvPr/>
          </p:nvSpPr>
          <p:spPr>
            <a:xfrm>
              <a:off x="5131893" y="4555467"/>
              <a:ext cx="1369606" cy="553998"/>
            </a:xfrm>
            <a:prstGeom prst="rect">
              <a:avLst/>
            </a:prstGeom>
            <a:solidFill>
              <a:schemeClr val="accent1">
                <a:lumMod val="40000"/>
                <a:lumOff val="60000"/>
              </a:schemeClr>
            </a:solidFill>
          </p:spPr>
          <p:txBody>
            <a:bodyPr wrap="none">
              <a:spAutoFit/>
            </a:bodyPr>
            <a:lstStyle/>
            <a:p>
              <a:r>
                <a:rPr lang="en-US" altLang="zh-CN" sz="1200" dirty="0"/>
                <a:t>CMDB</a:t>
              </a:r>
              <a:endParaRPr lang="zh-CN" altLang="en-US" sz="1200" dirty="0"/>
            </a:p>
          </p:txBody>
        </p:sp>
        <p:sp>
          <p:nvSpPr>
            <p:cNvPr id="15" name="矩形 14">
              <a:extLst>
                <a:ext uri="{FF2B5EF4-FFF2-40B4-BE49-F238E27FC236}">
                  <a16:creationId xmlns:a16="http://schemas.microsoft.com/office/drawing/2014/main" id="{DE36DD06-8CAB-174D-B4B6-D2328CC8E0A3}"/>
                </a:ext>
              </a:extLst>
            </p:cNvPr>
            <p:cNvSpPr/>
            <p:nvPr/>
          </p:nvSpPr>
          <p:spPr>
            <a:xfrm>
              <a:off x="3924569" y="3840861"/>
              <a:ext cx="991298" cy="553998"/>
            </a:xfrm>
            <a:prstGeom prst="rect">
              <a:avLst/>
            </a:prstGeom>
          </p:spPr>
          <p:txBody>
            <a:bodyPr wrap="none">
              <a:spAutoFit/>
            </a:bodyPr>
            <a:lstStyle/>
            <a:p>
              <a:r>
                <a:rPr lang="en-US" altLang="zh-CN" sz="1200" dirty="0"/>
                <a:t>Pod</a:t>
              </a:r>
              <a:endParaRPr lang="zh-CN" altLang="en-US" sz="1200" dirty="0"/>
            </a:p>
          </p:txBody>
        </p:sp>
        <p:sp>
          <p:nvSpPr>
            <p:cNvPr id="16" name="矩形 15">
              <a:extLst>
                <a:ext uri="{FF2B5EF4-FFF2-40B4-BE49-F238E27FC236}">
                  <a16:creationId xmlns:a16="http://schemas.microsoft.com/office/drawing/2014/main" id="{95763CF5-4E93-8E46-AF86-625712987377}"/>
                </a:ext>
              </a:extLst>
            </p:cNvPr>
            <p:cNvSpPr/>
            <p:nvPr/>
          </p:nvSpPr>
          <p:spPr>
            <a:xfrm>
              <a:off x="3764029" y="4346471"/>
              <a:ext cx="1292662" cy="553998"/>
            </a:xfrm>
            <a:prstGeom prst="rect">
              <a:avLst/>
            </a:prstGeom>
          </p:spPr>
          <p:txBody>
            <a:bodyPr wrap="none">
              <a:spAutoFit/>
            </a:bodyPr>
            <a:lstStyle/>
            <a:p>
              <a:r>
                <a:rPr lang="zh-CN" altLang="en-US" sz="1200" dirty="0"/>
                <a:t>虚拟机</a:t>
              </a:r>
            </a:p>
          </p:txBody>
        </p:sp>
        <p:sp>
          <p:nvSpPr>
            <p:cNvPr id="17" name="矩形 16">
              <a:extLst>
                <a:ext uri="{FF2B5EF4-FFF2-40B4-BE49-F238E27FC236}">
                  <a16:creationId xmlns:a16="http://schemas.microsoft.com/office/drawing/2014/main" id="{D4534B2A-B022-1142-8A95-39EA7F0BC49B}"/>
                </a:ext>
              </a:extLst>
            </p:cNvPr>
            <p:cNvSpPr/>
            <p:nvPr/>
          </p:nvSpPr>
          <p:spPr>
            <a:xfrm>
              <a:off x="3782665" y="4945305"/>
              <a:ext cx="1292662" cy="553998"/>
            </a:xfrm>
            <a:prstGeom prst="rect">
              <a:avLst/>
            </a:prstGeom>
          </p:spPr>
          <p:txBody>
            <a:bodyPr wrap="none">
              <a:spAutoFit/>
            </a:bodyPr>
            <a:lstStyle/>
            <a:p>
              <a:r>
                <a:rPr lang="zh-CN" altLang="en-US" sz="1200" dirty="0"/>
                <a:t>交换机</a:t>
              </a:r>
            </a:p>
          </p:txBody>
        </p:sp>
        <p:sp>
          <p:nvSpPr>
            <p:cNvPr id="18" name="矩形 17">
              <a:extLst>
                <a:ext uri="{FF2B5EF4-FFF2-40B4-BE49-F238E27FC236}">
                  <a16:creationId xmlns:a16="http://schemas.microsoft.com/office/drawing/2014/main" id="{A894D5D4-C9EB-1A42-B385-F5400208C731}"/>
                </a:ext>
              </a:extLst>
            </p:cNvPr>
            <p:cNvSpPr/>
            <p:nvPr/>
          </p:nvSpPr>
          <p:spPr>
            <a:xfrm>
              <a:off x="3934149" y="5406971"/>
              <a:ext cx="984886" cy="553998"/>
            </a:xfrm>
            <a:prstGeom prst="rect">
              <a:avLst/>
            </a:prstGeom>
          </p:spPr>
          <p:txBody>
            <a:bodyPr wrap="none">
              <a:spAutoFit/>
            </a:bodyPr>
            <a:lstStyle/>
            <a:p>
              <a:r>
                <a:rPr lang="zh-CN" altLang="en-US" sz="1200" dirty="0"/>
                <a:t>机房</a:t>
              </a:r>
            </a:p>
          </p:txBody>
        </p:sp>
        <p:grpSp>
          <p:nvGrpSpPr>
            <p:cNvPr id="22" name="组合 21">
              <a:extLst>
                <a:ext uri="{FF2B5EF4-FFF2-40B4-BE49-F238E27FC236}">
                  <a16:creationId xmlns:a16="http://schemas.microsoft.com/office/drawing/2014/main" id="{F3565352-8743-3941-8498-FD272443340E}"/>
                </a:ext>
              </a:extLst>
            </p:cNvPr>
            <p:cNvGrpSpPr/>
            <p:nvPr/>
          </p:nvGrpSpPr>
          <p:grpSpPr>
            <a:xfrm>
              <a:off x="1450529" y="3529435"/>
              <a:ext cx="1530540" cy="836730"/>
              <a:chOff x="5310716" y="2860096"/>
              <a:chExt cx="1318363" cy="720734"/>
            </a:xfrm>
          </p:grpSpPr>
          <p:sp>
            <p:nvSpPr>
              <p:cNvPr id="23" name="椭圆 22">
                <a:extLst>
                  <a:ext uri="{FF2B5EF4-FFF2-40B4-BE49-F238E27FC236}">
                    <a16:creationId xmlns:a16="http://schemas.microsoft.com/office/drawing/2014/main" id="{3E27AF6D-4727-504C-AEF1-CDBCC63FD78C}"/>
                  </a:ext>
                </a:extLst>
              </p:cNvPr>
              <p:cNvSpPr/>
              <p:nvPr/>
            </p:nvSpPr>
            <p:spPr>
              <a:xfrm>
                <a:off x="5310716" y="2860096"/>
                <a:ext cx="1318363" cy="720734"/>
              </a:xfrm>
              <a:prstGeom prst="ellipse">
                <a:avLst/>
              </a:prstGeom>
              <a:ln/>
            </p:spPr>
            <p:style>
              <a:lnRef idx="3">
                <a:schemeClr val="lt1"/>
              </a:lnRef>
              <a:fillRef idx="1">
                <a:schemeClr val="accent4"/>
              </a:fillRef>
              <a:effectRef idx="1">
                <a:schemeClr val="accent4"/>
              </a:effectRef>
              <a:fontRef idx="minor">
                <a:schemeClr val="lt1"/>
              </a:fontRef>
            </p:style>
            <p:txBody>
              <a:bodyPr rot="0" spcFirstLastPara="1" vertOverflow="overflow" horzOverflow="overflow" vert="horz" wrap="square" lIns="25400" tIns="25400" rIns="25400" bIns="25400" numCol="1" spcCol="38100" rtlCol="0" anchor="ctr">
                <a:spAutoFit/>
              </a:bodyPr>
              <a:lstStyle/>
              <a:p>
                <a:pPr algn="ctr" defTabSz="412750" hangingPunct="0"/>
                <a:endParaRPr lang="zh-CN" altLang="en-US" sz="1600" dirty="0">
                  <a:solidFill>
                    <a:srgbClr val="FFFFFF"/>
                  </a:solidFill>
                  <a:sym typeface="Alibaba-PuHuiTi-L"/>
                </a:endParaRPr>
              </a:p>
            </p:txBody>
          </p:sp>
          <p:sp>
            <p:nvSpPr>
              <p:cNvPr id="24" name="矩形 23">
                <a:extLst>
                  <a:ext uri="{FF2B5EF4-FFF2-40B4-BE49-F238E27FC236}">
                    <a16:creationId xmlns:a16="http://schemas.microsoft.com/office/drawing/2014/main" id="{62789657-C1D6-B742-9FA6-CB6F0476E8FE}"/>
                  </a:ext>
                </a:extLst>
              </p:cNvPr>
              <p:cNvSpPr/>
              <p:nvPr/>
            </p:nvSpPr>
            <p:spPr>
              <a:xfrm>
                <a:off x="5418491" y="2955351"/>
                <a:ext cx="1036138" cy="530220"/>
              </a:xfrm>
              <a:prstGeom prst="rect">
                <a:avLst/>
              </a:prstGeom>
            </p:spPr>
            <p:txBody>
              <a:bodyPr wrap="none">
                <a:spAutoFit/>
              </a:bodyPr>
              <a:lstStyle/>
              <a:p>
                <a:r>
                  <a:rPr lang="en-US" altLang="zh-CN" sz="1400" dirty="0">
                    <a:solidFill>
                      <a:schemeClr val="bg1"/>
                    </a:solidFill>
                  </a:rPr>
                  <a:t>DAG</a:t>
                </a:r>
                <a:endParaRPr lang="zh-CN" altLang="en-US" sz="1400" dirty="0">
                  <a:solidFill>
                    <a:schemeClr val="bg1"/>
                  </a:solidFill>
                </a:endParaRPr>
              </a:p>
            </p:txBody>
          </p:sp>
        </p:grpSp>
        <p:sp>
          <p:nvSpPr>
            <p:cNvPr id="42" name="矩形 41">
              <a:extLst>
                <a:ext uri="{FF2B5EF4-FFF2-40B4-BE49-F238E27FC236}">
                  <a16:creationId xmlns:a16="http://schemas.microsoft.com/office/drawing/2014/main" id="{42B24D66-DB5D-604D-A10C-05F89B6E66C8}"/>
                </a:ext>
              </a:extLst>
            </p:cNvPr>
            <p:cNvSpPr/>
            <p:nvPr/>
          </p:nvSpPr>
          <p:spPr>
            <a:xfrm>
              <a:off x="9517169" y="3655409"/>
              <a:ext cx="1600438" cy="677108"/>
            </a:xfrm>
            <a:prstGeom prst="rect">
              <a:avLst/>
            </a:prstGeom>
          </p:spPr>
          <p:txBody>
            <a:bodyPr wrap="none">
              <a:spAutoFit/>
            </a:bodyPr>
            <a:lstStyle/>
            <a:p>
              <a:r>
                <a:rPr lang="zh-CN" altLang="en-US" sz="1600" dirty="0"/>
                <a:t>中间件</a:t>
              </a:r>
            </a:p>
          </p:txBody>
        </p:sp>
      </p:grpSp>
      <p:grpSp>
        <p:nvGrpSpPr>
          <p:cNvPr id="155" name="组合 154">
            <a:extLst>
              <a:ext uri="{FF2B5EF4-FFF2-40B4-BE49-F238E27FC236}">
                <a16:creationId xmlns:a16="http://schemas.microsoft.com/office/drawing/2014/main" id="{3D7F2928-6A09-1E4A-A985-3DBA3A6EF2A4}"/>
              </a:ext>
            </a:extLst>
          </p:cNvPr>
          <p:cNvGrpSpPr/>
          <p:nvPr/>
        </p:nvGrpSpPr>
        <p:grpSpPr>
          <a:xfrm>
            <a:off x="6152486" y="1095038"/>
            <a:ext cx="5631104" cy="5467137"/>
            <a:chOff x="12304971" y="2190075"/>
            <a:chExt cx="11262208" cy="10934274"/>
          </a:xfrm>
        </p:grpSpPr>
        <p:sp>
          <p:nvSpPr>
            <p:cNvPr id="43" name="矩形 42">
              <a:extLst>
                <a:ext uri="{FF2B5EF4-FFF2-40B4-BE49-F238E27FC236}">
                  <a16:creationId xmlns:a16="http://schemas.microsoft.com/office/drawing/2014/main" id="{BEBAD3B3-1214-104A-B9B1-1F1A41970E19}"/>
                </a:ext>
              </a:extLst>
            </p:cNvPr>
            <p:cNvSpPr/>
            <p:nvPr/>
          </p:nvSpPr>
          <p:spPr>
            <a:xfrm>
              <a:off x="16343477" y="3531095"/>
              <a:ext cx="3208294" cy="1579920"/>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sym typeface="Alibaba-PuHuiTi-L"/>
                </a:rPr>
                <a:t>入口黄金指标的异常判断</a:t>
              </a:r>
            </a:p>
          </p:txBody>
        </p:sp>
        <p:cxnSp>
          <p:nvCxnSpPr>
            <p:cNvPr id="45" name="直线箭头连接符 44">
              <a:extLst>
                <a:ext uri="{FF2B5EF4-FFF2-40B4-BE49-F238E27FC236}">
                  <a16:creationId xmlns:a16="http://schemas.microsoft.com/office/drawing/2014/main" id="{89ADE9A3-0C56-6648-A50D-B060E3338305}"/>
                </a:ext>
              </a:extLst>
            </p:cNvPr>
            <p:cNvCxnSpPr>
              <a:cxnSpLocks/>
            </p:cNvCxnSpPr>
            <p:nvPr/>
          </p:nvCxnSpPr>
          <p:spPr>
            <a:xfrm flipH="1" flipV="1">
              <a:off x="17936075" y="5111015"/>
              <a:ext cx="11549" cy="1358620"/>
            </a:xfrm>
            <a:prstGeom prst="straightConnector1">
              <a:avLst/>
            </a:prstGeom>
            <a:noFill/>
            <a:ln w="254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50" name="圆角矩形 49">
              <a:extLst>
                <a:ext uri="{FF2B5EF4-FFF2-40B4-BE49-F238E27FC236}">
                  <a16:creationId xmlns:a16="http://schemas.microsoft.com/office/drawing/2014/main" id="{B2B3C68E-62F1-D44C-B275-298D8DD77D7E}"/>
                </a:ext>
              </a:extLst>
            </p:cNvPr>
            <p:cNvSpPr/>
            <p:nvPr/>
          </p:nvSpPr>
          <p:spPr>
            <a:xfrm>
              <a:off x="16693255" y="2190075"/>
              <a:ext cx="2508738" cy="658336"/>
            </a:xfrm>
            <a:prstGeom prst="roundRect">
              <a:avLst/>
            </a:prstGeom>
            <a:solidFill>
              <a:schemeClr val="accent2"/>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600" dirty="0">
                  <a:solidFill>
                    <a:srgbClr val="FFFFFF"/>
                  </a:solidFill>
                  <a:sym typeface="Alibaba-PuHuiTi-L"/>
                </a:rPr>
                <a:t>开始</a:t>
              </a:r>
            </a:p>
          </p:txBody>
        </p:sp>
        <p:sp>
          <p:nvSpPr>
            <p:cNvPr id="57" name="文本框 56">
              <a:extLst>
                <a:ext uri="{FF2B5EF4-FFF2-40B4-BE49-F238E27FC236}">
                  <a16:creationId xmlns:a16="http://schemas.microsoft.com/office/drawing/2014/main" id="{A2398735-3CB2-A24C-B5FB-C91FB356A662}"/>
                </a:ext>
              </a:extLst>
            </p:cNvPr>
            <p:cNvSpPr txBox="1"/>
            <p:nvPr/>
          </p:nvSpPr>
          <p:spPr>
            <a:xfrm>
              <a:off x="19955333" y="3237155"/>
              <a:ext cx="3208284" cy="1046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zh-CN" altLang="en-US" sz="1400" dirty="0"/>
                <a:t>进入分析下游应用的递归流程</a:t>
              </a:r>
            </a:p>
          </p:txBody>
        </p:sp>
        <p:sp>
          <p:nvSpPr>
            <p:cNvPr id="68" name="矩形 67">
              <a:extLst>
                <a:ext uri="{FF2B5EF4-FFF2-40B4-BE49-F238E27FC236}">
                  <a16:creationId xmlns:a16="http://schemas.microsoft.com/office/drawing/2014/main" id="{CAE3692C-B4C3-4943-9634-369C45940B96}"/>
                </a:ext>
              </a:extLst>
            </p:cNvPr>
            <p:cNvSpPr/>
            <p:nvPr/>
          </p:nvSpPr>
          <p:spPr>
            <a:xfrm>
              <a:off x="20358885" y="6503607"/>
              <a:ext cx="3208294" cy="1579920"/>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rPr>
                <a:t>下游调用是否出现异常</a:t>
              </a:r>
              <a:endParaRPr lang="zh-CN" altLang="en-US" sz="1600" dirty="0">
                <a:solidFill>
                  <a:srgbClr val="FFFFFF"/>
                </a:solidFill>
                <a:sym typeface="Alibaba-PuHuiTi-L"/>
              </a:endParaRPr>
            </a:p>
          </p:txBody>
        </p:sp>
        <p:sp>
          <p:nvSpPr>
            <p:cNvPr id="71" name="矩形 70">
              <a:extLst>
                <a:ext uri="{FF2B5EF4-FFF2-40B4-BE49-F238E27FC236}">
                  <a16:creationId xmlns:a16="http://schemas.microsoft.com/office/drawing/2014/main" id="{2D20A6D7-9816-AF45-8EA2-E3689457C2D2}"/>
                </a:ext>
              </a:extLst>
            </p:cNvPr>
            <p:cNvSpPr/>
            <p:nvPr/>
          </p:nvSpPr>
          <p:spPr>
            <a:xfrm>
              <a:off x="16343477" y="6469635"/>
              <a:ext cx="3208294" cy="1579920"/>
            </a:xfrm>
            <a:prstGeom prst="rect">
              <a:avLst/>
            </a:prstGeom>
            <a:solidFill>
              <a:srgbClr val="00B050"/>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rPr>
                <a:t>依赖的中间件调用黄金指标</a:t>
              </a:r>
              <a:endParaRPr lang="zh-CN" altLang="en-US" sz="1600" dirty="0">
                <a:solidFill>
                  <a:srgbClr val="FFFFFF"/>
                </a:solidFill>
                <a:sym typeface="Alibaba-PuHuiTi-L"/>
              </a:endParaRPr>
            </a:p>
          </p:txBody>
        </p:sp>
        <p:sp>
          <p:nvSpPr>
            <p:cNvPr id="72" name="矩形 71">
              <a:extLst>
                <a:ext uri="{FF2B5EF4-FFF2-40B4-BE49-F238E27FC236}">
                  <a16:creationId xmlns:a16="http://schemas.microsoft.com/office/drawing/2014/main" id="{70DF99E9-3C65-9A43-8D3F-EFE957BBA9E3}"/>
                </a:ext>
              </a:extLst>
            </p:cNvPr>
            <p:cNvSpPr/>
            <p:nvPr/>
          </p:nvSpPr>
          <p:spPr>
            <a:xfrm>
              <a:off x="16343477" y="8786923"/>
              <a:ext cx="3208294" cy="1579920"/>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rPr>
                <a:t>中间件自身的监控指标</a:t>
              </a:r>
              <a:endParaRPr lang="zh-CN" altLang="en-US" sz="1600" dirty="0">
                <a:solidFill>
                  <a:srgbClr val="FFFFFF"/>
                </a:solidFill>
                <a:sym typeface="Alibaba-PuHuiTi-L"/>
              </a:endParaRPr>
            </a:p>
          </p:txBody>
        </p:sp>
        <p:sp>
          <p:nvSpPr>
            <p:cNvPr id="73" name="矩形 72">
              <a:extLst>
                <a:ext uri="{FF2B5EF4-FFF2-40B4-BE49-F238E27FC236}">
                  <a16:creationId xmlns:a16="http://schemas.microsoft.com/office/drawing/2014/main" id="{C11CAE6D-252E-8143-B05D-B797F9179C74}"/>
                </a:ext>
              </a:extLst>
            </p:cNvPr>
            <p:cNvSpPr/>
            <p:nvPr/>
          </p:nvSpPr>
          <p:spPr>
            <a:xfrm>
              <a:off x="12304973" y="8792513"/>
              <a:ext cx="3208294" cy="1579920"/>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rPr>
                <a:t>应用</a:t>
              </a:r>
              <a:r>
                <a:rPr lang="en-US" altLang="zh-CN" sz="1600" dirty="0">
                  <a:solidFill>
                    <a:srgbClr val="FFFFFF"/>
                  </a:solidFill>
                </a:rPr>
                <a:t>Pod</a:t>
              </a:r>
              <a:r>
                <a:rPr lang="zh-CN" altLang="en-US" sz="1600" dirty="0">
                  <a:solidFill>
                    <a:srgbClr val="FFFFFF"/>
                  </a:solidFill>
                </a:rPr>
                <a:t>、虚拟机、机房等指标</a:t>
              </a:r>
              <a:endParaRPr lang="zh-CN" altLang="en-US" sz="1600" dirty="0">
                <a:solidFill>
                  <a:srgbClr val="FFFFFF"/>
                </a:solidFill>
                <a:sym typeface="Alibaba-PuHuiTi-L"/>
              </a:endParaRPr>
            </a:p>
          </p:txBody>
        </p:sp>
        <p:sp>
          <p:nvSpPr>
            <p:cNvPr id="74" name="矩形 73">
              <a:extLst>
                <a:ext uri="{FF2B5EF4-FFF2-40B4-BE49-F238E27FC236}">
                  <a16:creationId xmlns:a16="http://schemas.microsoft.com/office/drawing/2014/main" id="{FF1ECA03-73E0-E74E-8330-472880C7A434}"/>
                </a:ext>
              </a:extLst>
            </p:cNvPr>
            <p:cNvSpPr/>
            <p:nvPr/>
          </p:nvSpPr>
          <p:spPr>
            <a:xfrm>
              <a:off x="12304973" y="6504311"/>
              <a:ext cx="3208294" cy="1579920"/>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rPr>
                <a:t>应用自身日志的聚类分析</a:t>
              </a:r>
              <a:endParaRPr lang="zh-CN" altLang="en-US" sz="1600" dirty="0">
                <a:solidFill>
                  <a:srgbClr val="FFFFFF"/>
                </a:solidFill>
                <a:sym typeface="Alibaba-PuHuiTi-L"/>
              </a:endParaRPr>
            </a:p>
          </p:txBody>
        </p:sp>
        <p:sp>
          <p:nvSpPr>
            <p:cNvPr id="75" name="矩形 74">
              <a:extLst>
                <a:ext uri="{FF2B5EF4-FFF2-40B4-BE49-F238E27FC236}">
                  <a16:creationId xmlns:a16="http://schemas.microsoft.com/office/drawing/2014/main" id="{43ED02F5-DA37-5D42-9AAC-47D22FDF76B3}"/>
                </a:ext>
              </a:extLst>
            </p:cNvPr>
            <p:cNvSpPr/>
            <p:nvPr/>
          </p:nvSpPr>
          <p:spPr>
            <a:xfrm>
              <a:off x="12304971" y="10924473"/>
              <a:ext cx="3208294" cy="841256"/>
            </a:xfrm>
            <a:prstGeom prst="rect">
              <a:avLst/>
            </a:prstGeom>
            <a:blipFill rotWithShape="1">
              <a:blip r:embed="rId4"/>
              <a:srcRect/>
              <a:tile tx="0" ty="0" sx="100000" sy="100000" flip="none" algn="tl"/>
            </a:blip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sym typeface="Alibaba-PuHuiTi-L"/>
                </a:rPr>
                <a:t>关联变更信息</a:t>
              </a:r>
            </a:p>
          </p:txBody>
        </p:sp>
        <p:cxnSp>
          <p:nvCxnSpPr>
            <p:cNvPr id="76" name="肘形连接符 75">
              <a:extLst>
                <a:ext uri="{FF2B5EF4-FFF2-40B4-BE49-F238E27FC236}">
                  <a16:creationId xmlns:a16="http://schemas.microsoft.com/office/drawing/2014/main" id="{D91D4517-CEE2-A847-900A-9C680D746C68}"/>
                </a:ext>
              </a:extLst>
            </p:cNvPr>
            <p:cNvCxnSpPr>
              <a:cxnSpLocks/>
              <a:stCxn id="43" idx="1"/>
              <a:endCxn id="74" idx="0"/>
            </p:cNvCxnSpPr>
            <p:nvPr/>
          </p:nvCxnSpPr>
          <p:spPr>
            <a:xfrm rot="10800000" flipV="1">
              <a:off x="13909121" y="4321055"/>
              <a:ext cx="2434356" cy="2183256"/>
            </a:xfrm>
            <a:prstGeom prst="bentConnector2">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肘形连接符 78">
              <a:extLst>
                <a:ext uri="{FF2B5EF4-FFF2-40B4-BE49-F238E27FC236}">
                  <a16:creationId xmlns:a16="http://schemas.microsoft.com/office/drawing/2014/main" id="{E16F0344-B463-754D-92EB-362ED58847CC}"/>
                </a:ext>
              </a:extLst>
            </p:cNvPr>
            <p:cNvCxnSpPr>
              <a:cxnSpLocks/>
              <a:stCxn id="43" idx="1"/>
              <a:endCxn id="73" idx="1"/>
            </p:cNvCxnSpPr>
            <p:nvPr/>
          </p:nvCxnSpPr>
          <p:spPr>
            <a:xfrm rot="10800000" flipV="1">
              <a:off x="12304973" y="4321053"/>
              <a:ext cx="4038504" cy="5261418"/>
            </a:xfrm>
            <a:prstGeom prst="bentConnector3">
              <a:avLst>
                <a:gd name="adj1" fmla="val 11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2" name="肘形连接符 81">
              <a:extLst>
                <a:ext uri="{FF2B5EF4-FFF2-40B4-BE49-F238E27FC236}">
                  <a16:creationId xmlns:a16="http://schemas.microsoft.com/office/drawing/2014/main" id="{205AC9B5-EBB7-FA47-AEB9-4ECE873FD0CB}"/>
                </a:ext>
              </a:extLst>
            </p:cNvPr>
            <p:cNvCxnSpPr>
              <a:cxnSpLocks/>
              <a:stCxn id="43" idx="1"/>
              <a:endCxn id="75" idx="1"/>
            </p:cNvCxnSpPr>
            <p:nvPr/>
          </p:nvCxnSpPr>
          <p:spPr>
            <a:xfrm rot="10800000" flipV="1">
              <a:off x="12304973" y="4321053"/>
              <a:ext cx="4038506" cy="7024046"/>
            </a:xfrm>
            <a:prstGeom prst="bentConnector3">
              <a:avLst>
                <a:gd name="adj1" fmla="val 111321"/>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8" name="直线箭头连接符 87">
              <a:extLst>
                <a:ext uri="{FF2B5EF4-FFF2-40B4-BE49-F238E27FC236}">
                  <a16:creationId xmlns:a16="http://schemas.microsoft.com/office/drawing/2014/main" id="{6D5686BD-47A3-C54B-BEFE-8074CC464C05}"/>
                </a:ext>
              </a:extLst>
            </p:cNvPr>
            <p:cNvCxnSpPr>
              <a:cxnSpLocks/>
              <a:stCxn id="72" idx="0"/>
              <a:endCxn id="71" idx="2"/>
            </p:cNvCxnSpPr>
            <p:nvPr/>
          </p:nvCxnSpPr>
          <p:spPr>
            <a:xfrm flipV="1">
              <a:off x="17947625" y="8049555"/>
              <a:ext cx="0" cy="737368"/>
            </a:xfrm>
            <a:prstGeom prst="straightConnector1">
              <a:avLst/>
            </a:prstGeom>
            <a:noFill/>
            <a:ln w="254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cxnSp>
          <p:nvCxnSpPr>
            <p:cNvPr id="117" name="肘形连接符 116">
              <a:extLst>
                <a:ext uri="{FF2B5EF4-FFF2-40B4-BE49-F238E27FC236}">
                  <a16:creationId xmlns:a16="http://schemas.microsoft.com/office/drawing/2014/main" id="{CCFA0E1B-2BBE-B540-B4E5-0A45C10158B3}"/>
                </a:ext>
              </a:extLst>
            </p:cNvPr>
            <p:cNvCxnSpPr>
              <a:cxnSpLocks/>
              <a:stCxn id="43" idx="2"/>
              <a:endCxn id="68" idx="0"/>
            </p:cNvCxnSpPr>
            <p:nvPr/>
          </p:nvCxnSpPr>
          <p:spPr>
            <a:xfrm rot="16200000" flipH="1">
              <a:off x="19259033" y="3799607"/>
              <a:ext cx="1392592" cy="4015408"/>
            </a:xfrm>
            <a:prstGeom prst="bentConnector3">
              <a:avLst>
                <a:gd name="adj1" fmla="val 50000"/>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0" name="肘形连接符 119">
              <a:extLst>
                <a:ext uri="{FF2B5EF4-FFF2-40B4-BE49-F238E27FC236}">
                  <a16:creationId xmlns:a16="http://schemas.microsoft.com/office/drawing/2014/main" id="{405B1383-6929-834B-932F-6355FE755207}"/>
                </a:ext>
              </a:extLst>
            </p:cNvPr>
            <p:cNvCxnSpPr>
              <a:cxnSpLocks/>
              <a:stCxn id="68" idx="3"/>
              <a:endCxn id="43" idx="3"/>
            </p:cNvCxnSpPr>
            <p:nvPr/>
          </p:nvCxnSpPr>
          <p:spPr>
            <a:xfrm flipH="1" flipV="1">
              <a:off x="19551771" y="4321055"/>
              <a:ext cx="4015408" cy="2972512"/>
            </a:xfrm>
            <a:prstGeom prst="bentConnector3">
              <a:avLst>
                <a:gd name="adj1" fmla="val -11386"/>
              </a:avLst>
            </a:prstGeom>
            <a:noFill/>
            <a:ln w="25400" cap="flat">
              <a:solidFill>
                <a:srgbClr val="00000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25" name="直线箭头连接符 124">
              <a:extLst>
                <a:ext uri="{FF2B5EF4-FFF2-40B4-BE49-F238E27FC236}">
                  <a16:creationId xmlns:a16="http://schemas.microsoft.com/office/drawing/2014/main" id="{F8F0E4B2-2049-564B-AB6F-55CD3FC2F87A}"/>
                </a:ext>
              </a:extLst>
            </p:cNvPr>
            <p:cNvCxnSpPr>
              <a:cxnSpLocks/>
            </p:cNvCxnSpPr>
            <p:nvPr/>
          </p:nvCxnSpPr>
          <p:spPr>
            <a:xfrm flipH="1" flipV="1">
              <a:off x="17947623" y="2848410"/>
              <a:ext cx="1" cy="682685"/>
            </a:xfrm>
            <a:prstGeom prst="straightConnector1">
              <a:avLst/>
            </a:prstGeom>
            <a:noFill/>
            <a:ln w="25400" cap="flat">
              <a:solidFill>
                <a:srgbClr val="000000"/>
              </a:solidFill>
              <a:prstDash val="solid"/>
              <a:miter lim="400000"/>
              <a:headEnd type="arrow" w="med" len="med"/>
              <a:tailEnd type="none" w="med" len="med"/>
            </a:ln>
            <a:effectLst/>
            <a:sp3d/>
          </p:spPr>
          <p:style>
            <a:lnRef idx="0">
              <a:scrgbClr r="0" g="0" b="0"/>
            </a:lnRef>
            <a:fillRef idx="0">
              <a:scrgbClr r="0" g="0" b="0"/>
            </a:fillRef>
            <a:effectRef idx="0">
              <a:scrgbClr r="0" g="0" b="0"/>
            </a:effectRef>
            <a:fontRef idx="none"/>
          </p:style>
        </p:cxnSp>
        <p:sp>
          <p:nvSpPr>
            <p:cNvPr id="136" name="矩形 135">
              <a:extLst>
                <a:ext uri="{FF2B5EF4-FFF2-40B4-BE49-F238E27FC236}">
                  <a16:creationId xmlns:a16="http://schemas.microsoft.com/office/drawing/2014/main" id="{1266AAFE-12CF-8E47-A375-DBC10BB1D8E7}"/>
                </a:ext>
              </a:extLst>
            </p:cNvPr>
            <p:cNvSpPr/>
            <p:nvPr/>
          </p:nvSpPr>
          <p:spPr>
            <a:xfrm>
              <a:off x="16343477" y="12283093"/>
              <a:ext cx="3208294" cy="841256"/>
            </a:xfrm>
            <a:prstGeom prst="rect">
              <a:avLst/>
            </a:prstGeom>
            <a:solidFill>
              <a:schemeClr val="accent4"/>
            </a:solidFill>
            <a:ln w="12700" cap="flat">
              <a:no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lnSpc>
                  <a:spcPct val="150000"/>
                </a:lnSpc>
              </a:pPr>
              <a:r>
                <a:rPr lang="zh-CN" altLang="en-US" sz="1600" dirty="0">
                  <a:solidFill>
                    <a:srgbClr val="FFFFFF"/>
                  </a:solidFill>
                  <a:sym typeface="Alibaba-PuHuiTi-L"/>
                </a:rPr>
                <a:t>异常事件时间轴</a:t>
              </a:r>
            </a:p>
          </p:txBody>
        </p:sp>
        <p:cxnSp>
          <p:nvCxnSpPr>
            <p:cNvPr id="137" name="肘形连接符 136">
              <a:extLst>
                <a:ext uri="{FF2B5EF4-FFF2-40B4-BE49-F238E27FC236}">
                  <a16:creationId xmlns:a16="http://schemas.microsoft.com/office/drawing/2014/main" id="{182C0BA3-9E47-5D43-BEA8-7BB33E7001E9}"/>
                </a:ext>
              </a:extLst>
            </p:cNvPr>
            <p:cNvCxnSpPr>
              <a:cxnSpLocks/>
              <a:stCxn id="74" idx="3"/>
              <a:endCxn id="136" idx="1"/>
            </p:cNvCxnSpPr>
            <p:nvPr/>
          </p:nvCxnSpPr>
          <p:spPr>
            <a:xfrm>
              <a:off x="15513267" y="7294271"/>
              <a:ext cx="830210" cy="5409450"/>
            </a:xfrm>
            <a:prstGeom prst="bentConnector3">
              <a:avLst>
                <a:gd name="adj1" fmla="val 50000"/>
              </a:avLst>
            </a:prstGeom>
            <a:noFill/>
            <a:ln w="254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40" name="肘形连接符 139">
              <a:extLst>
                <a:ext uri="{FF2B5EF4-FFF2-40B4-BE49-F238E27FC236}">
                  <a16:creationId xmlns:a16="http://schemas.microsoft.com/office/drawing/2014/main" id="{C2248330-89F1-DB4E-8B37-1D612B33FCD1}"/>
                </a:ext>
              </a:extLst>
            </p:cNvPr>
            <p:cNvCxnSpPr>
              <a:cxnSpLocks/>
              <a:stCxn id="73" idx="3"/>
              <a:endCxn id="136" idx="1"/>
            </p:cNvCxnSpPr>
            <p:nvPr/>
          </p:nvCxnSpPr>
          <p:spPr>
            <a:xfrm>
              <a:off x="15513267" y="9582473"/>
              <a:ext cx="830210" cy="3121248"/>
            </a:xfrm>
            <a:prstGeom prst="bentConnector3">
              <a:avLst>
                <a:gd name="adj1" fmla="val 50000"/>
              </a:avLst>
            </a:prstGeom>
            <a:noFill/>
            <a:ln w="254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43" name="肘形连接符 142">
              <a:extLst>
                <a:ext uri="{FF2B5EF4-FFF2-40B4-BE49-F238E27FC236}">
                  <a16:creationId xmlns:a16="http://schemas.microsoft.com/office/drawing/2014/main" id="{9F10F510-8F84-7E47-AB75-CD7F19D8FCC2}"/>
                </a:ext>
              </a:extLst>
            </p:cNvPr>
            <p:cNvCxnSpPr>
              <a:cxnSpLocks/>
              <a:stCxn id="75" idx="3"/>
              <a:endCxn id="136" idx="1"/>
            </p:cNvCxnSpPr>
            <p:nvPr/>
          </p:nvCxnSpPr>
          <p:spPr>
            <a:xfrm>
              <a:off x="15513265" y="11345101"/>
              <a:ext cx="830212" cy="1358620"/>
            </a:xfrm>
            <a:prstGeom prst="bentConnector3">
              <a:avLst>
                <a:gd name="adj1" fmla="val 50000"/>
              </a:avLst>
            </a:prstGeom>
            <a:noFill/>
            <a:ln w="25400" cap="flat">
              <a:solidFill>
                <a:srgbClr val="000000"/>
              </a:solidFill>
              <a:prstDash val="sysDot"/>
              <a:miter lim="400000"/>
              <a:tailEnd type="triangle"/>
            </a:ln>
            <a:effectLst/>
            <a:sp3d/>
          </p:spPr>
          <p:style>
            <a:lnRef idx="0">
              <a:scrgbClr r="0" g="0" b="0"/>
            </a:lnRef>
            <a:fillRef idx="0">
              <a:scrgbClr r="0" g="0" b="0"/>
            </a:fillRef>
            <a:effectRef idx="0">
              <a:scrgbClr r="0" g="0" b="0"/>
            </a:effectRef>
            <a:fontRef idx="none"/>
          </p:style>
        </p:cxnSp>
        <p:cxnSp>
          <p:nvCxnSpPr>
            <p:cNvPr id="152" name="直线箭头连接符 151">
              <a:extLst>
                <a:ext uri="{FF2B5EF4-FFF2-40B4-BE49-F238E27FC236}">
                  <a16:creationId xmlns:a16="http://schemas.microsoft.com/office/drawing/2014/main" id="{27578EA4-3522-EC41-9B5C-4BCAA1C4F637}"/>
                </a:ext>
              </a:extLst>
            </p:cNvPr>
            <p:cNvCxnSpPr>
              <a:cxnSpLocks/>
              <a:stCxn id="136" idx="0"/>
              <a:endCxn id="72" idx="2"/>
            </p:cNvCxnSpPr>
            <p:nvPr/>
          </p:nvCxnSpPr>
          <p:spPr>
            <a:xfrm flipV="1">
              <a:off x="17947625" y="10366843"/>
              <a:ext cx="0" cy="1916250"/>
            </a:xfrm>
            <a:prstGeom prst="straightConnector1">
              <a:avLst/>
            </a:prstGeom>
            <a:noFill/>
            <a:ln w="25400" cap="flat">
              <a:solidFill>
                <a:srgbClr val="000000"/>
              </a:solidFill>
              <a:prstDash val="sysDot"/>
              <a:miter lim="400000"/>
              <a:headEnd type="arrow" w="med" len="med"/>
              <a:tailEnd type="none" w="med" len="med"/>
            </a:ln>
            <a:effectLst/>
            <a:sp3d/>
          </p:spPr>
          <p:style>
            <a:lnRef idx="0">
              <a:scrgbClr r="0" g="0" b="0"/>
            </a:lnRef>
            <a:fillRef idx="0">
              <a:scrgbClr r="0" g="0" b="0"/>
            </a:fillRef>
            <a:effectRef idx="0">
              <a:scrgbClr r="0" g="0" b="0"/>
            </a:effectRef>
            <a:fontRef idx="none"/>
          </p:style>
        </p:cxnSp>
      </p:grpSp>
      <p:cxnSp>
        <p:nvCxnSpPr>
          <p:cNvPr id="54" name="直接连接符 1">
            <a:extLst>
              <a:ext uri="{FF2B5EF4-FFF2-40B4-BE49-F238E27FC236}">
                <a16:creationId xmlns:a16="http://schemas.microsoft.com/office/drawing/2014/main" id="{9EC345E1-327C-CFD2-938B-9CBC4C2D1A7F}"/>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2" name="文本框 1">
            <a:extLst>
              <a:ext uri="{FF2B5EF4-FFF2-40B4-BE49-F238E27FC236}">
                <a16:creationId xmlns:a16="http://schemas.microsoft.com/office/drawing/2014/main" id="{2712E2CC-9FBA-C2BB-1541-A14B42634E5F}"/>
              </a:ext>
            </a:extLst>
          </p:cNvPr>
          <p:cNvSpPr txBox="1"/>
          <p:nvPr/>
        </p:nvSpPr>
        <p:spPr>
          <a:xfrm>
            <a:off x="10147107" y="5142200"/>
            <a:ext cx="1817110" cy="830997"/>
          </a:xfrm>
          <a:prstGeom prst="rect">
            <a:avLst/>
          </a:prstGeom>
          <a:noFill/>
        </p:spPr>
        <p:txBody>
          <a:bodyPr wrap="square" rtlCol="0">
            <a:spAutoFit/>
          </a:bodyPr>
          <a:lstStyle/>
          <a:p>
            <a:pPr algn="ctr"/>
            <a:r>
              <a:rPr kumimoji="1" lang="en-US" altLang="zh-CN" sz="2400" b="1" dirty="0" err="1">
                <a:solidFill>
                  <a:srgbClr val="FF0000"/>
                </a:solidFill>
                <a:latin typeface="Microsoft YaHei" panose="020B0503020204020204" pitchFamily="34" charset="-122"/>
                <a:ea typeface="Microsoft YaHei" panose="020B0503020204020204" pitchFamily="34" charset="-122"/>
              </a:rPr>
              <a:t>eBPF</a:t>
            </a:r>
            <a:r>
              <a:rPr kumimoji="1" lang="zh-CN" altLang="en-US" sz="2400" b="1" dirty="0">
                <a:solidFill>
                  <a:srgbClr val="FF0000"/>
                </a:solidFill>
                <a:latin typeface="Microsoft YaHei" panose="020B0503020204020204" pitchFamily="34" charset="-122"/>
                <a:ea typeface="Microsoft YaHei" panose="020B0503020204020204" pitchFamily="34" charset="-122"/>
              </a:rPr>
              <a:t>应用可观测价值</a:t>
            </a:r>
          </a:p>
        </p:txBody>
      </p:sp>
      <p:cxnSp>
        <p:nvCxnSpPr>
          <p:cNvPr id="6" name="直线箭头连接符 5">
            <a:extLst>
              <a:ext uri="{FF2B5EF4-FFF2-40B4-BE49-F238E27FC236}">
                <a16:creationId xmlns:a16="http://schemas.microsoft.com/office/drawing/2014/main" id="{03D111A7-5A64-7556-7E5E-C5268B0F4ED5}"/>
              </a:ext>
            </a:extLst>
          </p:cNvPr>
          <p:cNvCxnSpPr>
            <a:cxnSpLocks/>
            <a:stCxn id="68" idx="2"/>
            <a:endCxn id="2" idx="0"/>
          </p:cNvCxnSpPr>
          <p:nvPr/>
        </p:nvCxnSpPr>
        <p:spPr>
          <a:xfrm>
            <a:off x="10981517" y="4041764"/>
            <a:ext cx="74145" cy="1100436"/>
          </a:xfrm>
          <a:prstGeom prst="straightConnector1">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8" name="直线箭头连接符 57">
            <a:extLst>
              <a:ext uri="{FF2B5EF4-FFF2-40B4-BE49-F238E27FC236}">
                <a16:creationId xmlns:a16="http://schemas.microsoft.com/office/drawing/2014/main" id="{FEA49593-248B-B6AA-80A8-38885E51782D}"/>
              </a:ext>
            </a:extLst>
          </p:cNvPr>
          <p:cNvCxnSpPr>
            <a:cxnSpLocks/>
            <a:endCxn id="2" idx="0"/>
          </p:cNvCxnSpPr>
          <p:nvPr/>
        </p:nvCxnSpPr>
        <p:spPr>
          <a:xfrm>
            <a:off x="9345032" y="4077371"/>
            <a:ext cx="1710630" cy="1064829"/>
          </a:xfrm>
          <a:prstGeom prst="straightConnector1">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1" name="直线箭头连接符 60">
            <a:extLst>
              <a:ext uri="{FF2B5EF4-FFF2-40B4-BE49-F238E27FC236}">
                <a16:creationId xmlns:a16="http://schemas.microsoft.com/office/drawing/2014/main" id="{3D4C3FDA-590D-9C34-885B-593B01C26436}"/>
              </a:ext>
            </a:extLst>
          </p:cNvPr>
          <p:cNvCxnSpPr>
            <a:cxnSpLocks/>
            <a:endCxn id="2" idx="0"/>
          </p:cNvCxnSpPr>
          <p:nvPr/>
        </p:nvCxnSpPr>
        <p:spPr>
          <a:xfrm>
            <a:off x="9067839" y="2591115"/>
            <a:ext cx="1987823" cy="2551085"/>
          </a:xfrm>
          <a:prstGeom prst="straightConnector1">
            <a:avLst/>
          </a:prstGeom>
          <a:ln w="12700">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0539E5C1-CA50-DE81-3DE6-367A95620CA1}"/>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196764643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53FFEBFB-3D54-459D-390A-5F84E8C80E10}"/>
              </a:ext>
            </a:extLst>
          </p:cNvPr>
          <p:cNvSpPr>
            <a:spLocks noGrp="1"/>
          </p:cNvSpPr>
          <p:nvPr>
            <p:ph type="sldNum" sz="quarter" idx="12"/>
          </p:nvPr>
        </p:nvSpPr>
        <p:spPr/>
        <p:txBody>
          <a:bodyPr/>
          <a:lstStyle/>
          <a:p>
            <a:endParaRPr lang="zh-CN" altLang="en-US" dirty="0"/>
          </a:p>
        </p:txBody>
      </p:sp>
      <p:sp>
        <p:nvSpPr>
          <p:cNvPr id="7" name="文本框 6">
            <a:extLst>
              <a:ext uri="{FF2B5EF4-FFF2-40B4-BE49-F238E27FC236}">
                <a16:creationId xmlns:a16="http://schemas.microsoft.com/office/drawing/2014/main" id="{497BDC6D-FC60-E5A1-0AF8-477DB3FB774B}"/>
              </a:ext>
            </a:extLst>
          </p:cNvPr>
          <p:cNvSpPr txBox="1"/>
          <p:nvPr/>
        </p:nvSpPr>
        <p:spPr>
          <a:xfrm>
            <a:off x="3033757" y="2514216"/>
            <a:ext cx="2023311" cy="1015663"/>
          </a:xfrm>
          <a:prstGeom prst="rect">
            <a:avLst/>
          </a:prstGeom>
          <a:noFill/>
        </p:spPr>
        <p:txBody>
          <a:bodyPr wrap="none" rtlCol="0">
            <a:spAutoFit/>
          </a:bodyPr>
          <a:lstStyle/>
          <a:p>
            <a:r>
              <a:rPr kumimoji="1" lang="en-US" altLang="zh-CN" sz="6000" dirty="0">
                <a:solidFill>
                  <a:srgbClr val="F17E27"/>
                </a:solidFill>
                <a:latin typeface="Microsoft YaHei" panose="020B0503020204020204" pitchFamily="34" charset="-122"/>
                <a:ea typeface="Microsoft YaHei" panose="020B0503020204020204" pitchFamily="34" charset="-122"/>
              </a:rPr>
              <a:t>Q&amp;A</a:t>
            </a:r>
            <a:endParaRPr kumimoji="1" lang="zh-CN" altLang="en-US" sz="6000" dirty="0">
              <a:solidFill>
                <a:srgbClr val="F17E27"/>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16DDDCA4-CB23-4C2E-DB94-FA07F94049C0}"/>
              </a:ext>
            </a:extLst>
          </p:cNvPr>
          <p:cNvSpPr txBox="1"/>
          <p:nvPr/>
        </p:nvSpPr>
        <p:spPr>
          <a:xfrm>
            <a:off x="3594006" y="3905757"/>
            <a:ext cx="902811" cy="523220"/>
          </a:xfrm>
          <a:prstGeom prst="rect">
            <a:avLst/>
          </a:prstGeom>
          <a:noFill/>
        </p:spPr>
        <p:txBody>
          <a:bodyPr wrap="none" rtlCol="0">
            <a:spAutoFit/>
          </a:bodyPr>
          <a:lstStyle/>
          <a:p>
            <a:r>
              <a:rPr kumimoji="1" lang="zh-CN" altLang="en-US" sz="2800" dirty="0">
                <a:solidFill>
                  <a:srgbClr val="F17E27"/>
                </a:solidFill>
                <a:latin typeface="Microsoft YaHei" panose="020B0503020204020204" pitchFamily="34" charset="-122"/>
                <a:ea typeface="Microsoft YaHei" panose="020B0503020204020204" pitchFamily="34" charset="-122"/>
              </a:rPr>
              <a:t>谢谢</a:t>
            </a:r>
          </a:p>
        </p:txBody>
      </p:sp>
      <p:pic>
        <p:nvPicPr>
          <p:cNvPr id="9" name="图片 8">
            <a:extLst>
              <a:ext uri="{FF2B5EF4-FFF2-40B4-BE49-F238E27FC236}">
                <a16:creationId xmlns:a16="http://schemas.microsoft.com/office/drawing/2014/main" id="{C482A7E9-1B4F-D8F2-A142-4A9FA8DCF119}"/>
              </a:ext>
            </a:extLst>
          </p:cNvPr>
          <p:cNvPicPr>
            <a:picLocks noChangeAspect="1"/>
          </p:cNvPicPr>
          <p:nvPr/>
        </p:nvPicPr>
        <p:blipFill rotWithShape="1">
          <a:blip r:embed="rId2"/>
          <a:srcRect l="7586" t="24479" r="6736" b="24305"/>
          <a:stretch/>
        </p:blipFill>
        <p:spPr>
          <a:xfrm>
            <a:off x="7134934" y="1336771"/>
            <a:ext cx="3085032" cy="3987258"/>
          </a:xfrm>
          <a:prstGeom prst="rect">
            <a:avLst/>
          </a:prstGeom>
        </p:spPr>
      </p:pic>
    </p:spTree>
    <p:extLst>
      <p:ext uri="{BB962C8B-B14F-4D97-AF65-F5344CB8AC3E}">
        <p14:creationId xmlns:p14="http://schemas.microsoft.com/office/powerpoint/2010/main" val="36118714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 name="文本框 1" hidden="1"/>
          <p:cNvSpPr txBox="1"/>
          <p:nvPr/>
        </p:nvSpPr>
        <p:spPr>
          <a:xfrm>
            <a:off x="-150000" y="0"/>
            <a:ext cx="0" cy="0"/>
          </a:xfrm>
          <a:prstGeom prst="rect">
            <a:avLst/>
          </a:prstGeom>
          <a:solidFill>
            <a:srgbClr val="FFFFFF"/>
          </a:solidFill>
        </p:spPr>
        <p:txBody>
          <a:bodyPr rtlCol="0" anchor="t"/>
          <a:lstStyle/>
          <a:p>
            <a:pPr algn="l"/>
            <a:endParaRPr lang="en-US" sz="550"/>
          </a:p>
          <a:p>
            <a:pPr>
              <a:buClr>
                <a:srgbClr val="FFFFFF"/>
              </a:buClr>
            </a:pPr>
            <a:r>
              <a:rPr lang="en-US" sz="900">
                <a:solidFill>
                  <a:srgbClr val="FFFFFF"/>
                </a:solidFill>
              </a:rPr>
              <a:t>E6636BC20180234D78A0072836F0B3A02519B27E1EF4FB90A7D9F630B1942BCF7B40B038214F2B0625192108384C7C3CC9092633A1D09B416B1AC8E1743E210284FE88021B75E84784138BB76BE341F3BE70EB0274E3759E12B8119B6BEA1C92D703819B8E3</a:t>
            </a:r>
          </a:p>
        </p:txBody>
      </p:sp>
      <p:pic>
        <p:nvPicPr>
          <p:cNvPr id="1026" name="Picture 2" descr="Maretron – Vessel Monitoring &amp;amp; Control Systems | SK Marine">
            <a:extLst>
              <a:ext uri="{FF2B5EF4-FFF2-40B4-BE49-F238E27FC236}">
                <a16:creationId xmlns:a16="http://schemas.microsoft.com/office/drawing/2014/main" id="{85E45DFD-56FB-D646-AEAE-6964F7DD8D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02" t="4373" r="1294"/>
          <a:stretch/>
        </p:blipFill>
        <p:spPr bwMode="auto">
          <a:xfrm>
            <a:off x="4644851" y="1796301"/>
            <a:ext cx="3040973" cy="21164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4" name="Picture 10" descr="661 Check Engine Light Illustrations &amp;amp; Clip Art - iStock">
            <a:extLst>
              <a:ext uri="{FF2B5EF4-FFF2-40B4-BE49-F238E27FC236}">
                <a16:creationId xmlns:a16="http://schemas.microsoft.com/office/drawing/2014/main" id="{14D9ED2D-41CC-1940-8C56-374B68A8DE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6622" y="2140153"/>
            <a:ext cx="1428750" cy="14287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6" name="Picture 12" descr="Where is the MAP sensor located at on a 1989 Ford T Bird SC">
            <a:extLst>
              <a:ext uri="{FF2B5EF4-FFF2-40B4-BE49-F238E27FC236}">
                <a16:creationId xmlns:a16="http://schemas.microsoft.com/office/drawing/2014/main" id="{8AD51ACD-AA3F-4041-B988-E33B9D7B086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92" t="7790"/>
          <a:stretch/>
        </p:blipFill>
        <p:spPr bwMode="auto">
          <a:xfrm>
            <a:off x="8191386" y="1465424"/>
            <a:ext cx="3830214" cy="25763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2" name="渐变色">
            <a:extLst>
              <a:ext uri="{FF2B5EF4-FFF2-40B4-BE49-F238E27FC236}">
                <a16:creationId xmlns:a16="http://schemas.microsoft.com/office/drawing/2014/main" id="{A0497ED5-758E-8F46-B052-D967D60463C3}"/>
              </a:ext>
            </a:extLst>
          </p:cNvPr>
          <p:cNvSpPr txBox="1"/>
          <p:nvPr/>
        </p:nvSpPr>
        <p:spPr>
          <a:xfrm>
            <a:off x="2681448" y="3627700"/>
            <a:ext cx="1479099" cy="409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242" tIns="26242" rIns="26242" bIns="26242"/>
          <a:lstStyle>
            <a:lvl1pPr defTabSz="457200">
              <a:lnSpc>
                <a:spcPct val="120000"/>
              </a:lnSpc>
              <a:defRPr sz="3000">
                <a:latin typeface="Alibaba-PuHuiTi-R"/>
                <a:ea typeface="Alibaba-PuHuiTi-R"/>
                <a:cs typeface="Alibaba-PuHuiTi-R"/>
                <a:sym typeface="Alibaba-PuHuiTi-R"/>
              </a:defRPr>
            </a:lvl1pPr>
          </a:lstStyle>
          <a:p>
            <a:pPr algn="ctr"/>
            <a:r>
              <a:rPr lang="zh-CN" altLang="en-US" sz="1800" dirty="0"/>
              <a:t>告警</a:t>
            </a:r>
            <a:endParaRPr sz="1800" dirty="0"/>
          </a:p>
        </p:txBody>
      </p:sp>
      <p:sp>
        <p:nvSpPr>
          <p:cNvPr id="13" name="渐变色">
            <a:extLst>
              <a:ext uri="{FF2B5EF4-FFF2-40B4-BE49-F238E27FC236}">
                <a16:creationId xmlns:a16="http://schemas.microsoft.com/office/drawing/2014/main" id="{19CBA3EB-AD24-1741-BA4C-D3BBA7083357}"/>
              </a:ext>
            </a:extLst>
          </p:cNvPr>
          <p:cNvSpPr txBox="1"/>
          <p:nvPr/>
        </p:nvSpPr>
        <p:spPr>
          <a:xfrm>
            <a:off x="5425787" y="3929989"/>
            <a:ext cx="1479099" cy="409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242" tIns="26242" rIns="26242" bIns="26242"/>
          <a:lstStyle>
            <a:lvl1pPr defTabSz="457200">
              <a:lnSpc>
                <a:spcPct val="120000"/>
              </a:lnSpc>
              <a:defRPr sz="3000">
                <a:latin typeface="Alibaba-PuHuiTi-R"/>
                <a:ea typeface="Alibaba-PuHuiTi-R"/>
                <a:cs typeface="Alibaba-PuHuiTi-R"/>
                <a:sym typeface="Alibaba-PuHuiTi-R"/>
              </a:defRPr>
            </a:lvl1pPr>
          </a:lstStyle>
          <a:p>
            <a:pPr algn="ctr"/>
            <a:r>
              <a:rPr lang="zh-CN" altLang="en-US" sz="1800" dirty="0"/>
              <a:t>监控</a:t>
            </a:r>
            <a:endParaRPr sz="1800" dirty="0"/>
          </a:p>
        </p:txBody>
      </p:sp>
      <p:sp>
        <p:nvSpPr>
          <p:cNvPr id="14" name="渐变色">
            <a:extLst>
              <a:ext uri="{FF2B5EF4-FFF2-40B4-BE49-F238E27FC236}">
                <a16:creationId xmlns:a16="http://schemas.microsoft.com/office/drawing/2014/main" id="{E53FE6EC-4C20-1F4F-80D2-DC03ABC4A5F1}"/>
              </a:ext>
            </a:extLst>
          </p:cNvPr>
          <p:cNvSpPr txBox="1"/>
          <p:nvPr/>
        </p:nvSpPr>
        <p:spPr>
          <a:xfrm>
            <a:off x="9451799" y="4217556"/>
            <a:ext cx="1479099" cy="40959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26242" tIns="26242" rIns="26242" bIns="26242"/>
          <a:lstStyle>
            <a:lvl1pPr defTabSz="457200">
              <a:lnSpc>
                <a:spcPct val="120000"/>
              </a:lnSpc>
              <a:defRPr sz="3000">
                <a:latin typeface="Alibaba-PuHuiTi-R"/>
                <a:ea typeface="Alibaba-PuHuiTi-R"/>
                <a:cs typeface="Alibaba-PuHuiTi-R"/>
                <a:sym typeface="Alibaba-PuHuiTi-R"/>
              </a:defRPr>
            </a:lvl1pPr>
          </a:lstStyle>
          <a:p>
            <a:pPr algn="ctr"/>
            <a:r>
              <a:rPr lang="zh-CN" altLang="en-US" sz="1800" dirty="0"/>
              <a:t>可观测性</a:t>
            </a:r>
            <a:endParaRPr sz="1800" dirty="0"/>
          </a:p>
        </p:txBody>
      </p:sp>
      <p:pic>
        <p:nvPicPr>
          <p:cNvPr id="1038" name="Picture 14" descr="Car Cartoon">
            <a:extLst>
              <a:ext uri="{FF2B5EF4-FFF2-40B4-BE49-F238E27FC236}">
                <a16:creationId xmlns:a16="http://schemas.microsoft.com/office/drawing/2014/main" id="{79027047-A70F-504C-9C9E-D68ECC494AF2}"/>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28069" y="1360056"/>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0F049704-D322-8D41-8334-2477C9DEEC1D}"/>
              </a:ext>
            </a:extLst>
          </p:cNvPr>
          <p:cNvSpPr/>
          <p:nvPr/>
        </p:nvSpPr>
        <p:spPr>
          <a:xfrm>
            <a:off x="872236" y="819093"/>
            <a:ext cx="10447528" cy="646331"/>
          </a:xfrm>
          <a:prstGeom prst="rect">
            <a:avLst/>
          </a:prstGeom>
        </p:spPr>
        <p:txBody>
          <a:bodyPr wrap="square">
            <a:spAutoFit/>
          </a:bodyPr>
          <a:lstStyle/>
          <a:p>
            <a:pPr algn="l"/>
            <a:r>
              <a:rPr lang="en-US" altLang="zh-CN" dirty="0">
                <a:solidFill>
                  <a:srgbClr val="202122"/>
                </a:solidFill>
                <a:latin typeface="Arial" panose="020B0604020202020204" pitchFamily="34" charset="0"/>
              </a:rPr>
              <a:t>A system is said to be </a:t>
            </a:r>
            <a:r>
              <a:rPr lang="en-US" altLang="zh-CN" b="1" dirty="0">
                <a:solidFill>
                  <a:srgbClr val="FF0000"/>
                </a:solidFill>
                <a:latin typeface="Arial" panose="020B0604020202020204" pitchFamily="34" charset="0"/>
              </a:rPr>
              <a:t>observable</a:t>
            </a:r>
            <a:r>
              <a:rPr lang="en-US" altLang="zh-CN" dirty="0">
                <a:solidFill>
                  <a:srgbClr val="202122"/>
                </a:solidFill>
                <a:latin typeface="Arial" panose="020B0604020202020204" pitchFamily="34" charset="0"/>
              </a:rPr>
              <a:t> if, for any possible evolution of </a:t>
            </a:r>
            <a:r>
              <a:rPr lang="en-US" altLang="zh-CN" b="1" dirty="0">
                <a:solidFill>
                  <a:schemeClr val="accent2">
                    <a:lumMod val="75000"/>
                  </a:schemeClr>
                </a:solidFill>
                <a:latin typeface="Arial" panose="020B0604020202020204" pitchFamily="34" charset="0"/>
              </a:rPr>
              <a:t>state and control vectors</a:t>
            </a:r>
            <a:r>
              <a:rPr lang="en-US" altLang="zh-CN" dirty="0">
                <a:solidFill>
                  <a:srgbClr val="202122"/>
                </a:solidFill>
                <a:latin typeface="Arial" panose="020B0604020202020204" pitchFamily="34" charset="0"/>
              </a:rPr>
              <a:t>, the current state can be estimated using only the </a:t>
            </a:r>
            <a:r>
              <a:rPr lang="en-US" altLang="zh-CN" b="1" dirty="0">
                <a:solidFill>
                  <a:srgbClr val="7030A0"/>
                </a:solidFill>
                <a:latin typeface="Arial" panose="020B0604020202020204" pitchFamily="34" charset="0"/>
              </a:rPr>
              <a:t>information from outputs</a:t>
            </a:r>
            <a:r>
              <a:rPr lang="en-US" altLang="zh-CN" dirty="0">
                <a:solidFill>
                  <a:srgbClr val="202122"/>
                </a:solidFill>
                <a:latin typeface="Arial" panose="020B0604020202020204" pitchFamily="34" charset="0"/>
              </a:rPr>
              <a:t>.</a:t>
            </a:r>
            <a:endParaRPr lang="en-CN" altLang="zh-CN" dirty="0"/>
          </a:p>
        </p:txBody>
      </p:sp>
      <p:cxnSp>
        <p:nvCxnSpPr>
          <p:cNvPr id="15" name="直接连接符 1">
            <a:extLst>
              <a:ext uri="{FF2B5EF4-FFF2-40B4-BE49-F238E27FC236}">
                <a16:creationId xmlns:a16="http://schemas.microsoft.com/office/drawing/2014/main" id="{E8AB26BF-148F-EF34-8946-73857D8B8D27}"/>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16" name="TextBox 6">
            <a:extLst>
              <a:ext uri="{FF2B5EF4-FFF2-40B4-BE49-F238E27FC236}">
                <a16:creationId xmlns:a16="http://schemas.microsoft.com/office/drawing/2014/main" id="{1338DF88-F367-B521-B199-678F9D5CC086}"/>
              </a:ext>
            </a:extLst>
          </p:cNvPr>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监控 </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vs</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 可观测性</a:t>
            </a:r>
          </a:p>
        </p:txBody>
      </p:sp>
      <p:grpSp>
        <p:nvGrpSpPr>
          <p:cNvPr id="17" name="组合 16">
            <a:extLst>
              <a:ext uri="{FF2B5EF4-FFF2-40B4-BE49-F238E27FC236}">
                <a16:creationId xmlns:a16="http://schemas.microsoft.com/office/drawing/2014/main" id="{45CA2771-CAA3-16E2-C038-88F1EE2BFD12}"/>
              </a:ext>
            </a:extLst>
          </p:cNvPr>
          <p:cNvGrpSpPr/>
          <p:nvPr/>
        </p:nvGrpSpPr>
        <p:grpSpPr>
          <a:xfrm>
            <a:off x="719966" y="4941813"/>
            <a:ext cx="11023339" cy="1410343"/>
            <a:chOff x="822287" y="1229490"/>
            <a:chExt cx="8547388" cy="1093566"/>
          </a:xfrm>
        </p:grpSpPr>
        <p:grpSp>
          <p:nvGrpSpPr>
            <p:cNvPr id="18" name="组合 17">
              <a:extLst>
                <a:ext uri="{FF2B5EF4-FFF2-40B4-BE49-F238E27FC236}">
                  <a16:creationId xmlns:a16="http://schemas.microsoft.com/office/drawing/2014/main" id="{4412FFAD-B422-7922-9DED-E2BB2F524D4E}"/>
                </a:ext>
              </a:extLst>
            </p:cNvPr>
            <p:cNvGrpSpPr/>
            <p:nvPr/>
          </p:nvGrpSpPr>
          <p:grpSpPr>
            <a:xfrm>
              <a:off x="5418943" y="1229490"/>
              <a:ext cx="3950732" cy="1075707"/>
              <a:chOff x="6549504" y="2422731"/>
              <a:chExt cx="5267642" cy="1434276"/>
            </a:xfrm>
          </p:grpSpPr>
          <p:cxnSp>
            <p:nvCxnSpPr>
              <p:cNvPr id="35" name="直线连接符 34">
                <a:extLst>
                  <a:ext uri="{FF2B5EF4-FFF2-40B4-BE49-F238E27FC236}">
                    <a16:creationId xmlns:a16="http://schemas.microsoft.com/office/drawing/2014/main" id="{9E575573-3520-836E-533E-0E8BDA48A690}"/>
                  </a:ext>
                </a:extLst>
              </p:cNvPr>
              <p:cNvCxnSpPr/>
              <p:nvPr/>
            </p:nvCxnSpPr>
            <p:spPr>
              <a:xfrm>
                <a:off x="6555560" y="2753569"/>
                <a:ext cx="0" cy="1052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直线连接符 35">
                <a:extLst>
                  <a:ext uri="{FF2B5EF4-FFF2-40B4-BE49-F238E27FC236}">
                    <a16:creationId xmlns:a16="http://schemas.microsoft.com/office/drawing/2014/main" id="{03F56E16-DB36-ADAD-C174-F5EDEFC1C22F}"/>
                  </a:ext>
                </a:extLst>
              </p:cNvPr>
              <p:cNvCxnSpPr>
                <a:cxnSpLocks/>
              </p:cNvCxnSpPr>
              <p:nvPr/>
            </p:nvCxnSpPr>
            <p:spPr>
              <a:xfrm flipH="1">
                <a:off x="6555560" y="2753569"/>
                <a:ext cx="12154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直线连接符 36">
                <a:extLst>
                  <a:ext uri="{FF2B5EF4-FFF2-40B4-BE49-F238E27FC236}">
                    <a16:creationId xmlns:a16="http://schemas.microsoft.com/office/drawing/2014/main" id="{DECAB2C0-8676-87E1-FC6E-64DA632553C4}"/>
                  </a:ext>
                </a:extLst>
              </p:cNvPr>
              <p:cNvCxnSpPr>
                <a:cxnSpLocks/>
              </p:cNvCxnSpPr>
              <p:nvPr/>
            </p:nvCxnSpPr>
            <p:spPr>
              <a:xfrm>
                <a:off x="7771002" y="2748523"/>
                <a:ext cx="0" cy="1057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直线连接符 37">
                <a:extLst>
                  <a:ext uri="{FF2B5EF4-FFF2-40B4-BE49-F238E27FC236}">
                    <a16:creationId xmlns:a16="http://schemas.microsoft.com/office/drawing/2014/main" id="{1D43CB5E-69D8-A6F0-995F-BBF046893A55}"/>
                  </a:ext>
                </a:extLst>
              </p:cNvPr>
              <p:cNvCxnSpPr>
                <a:cxnSpLocks/>
              </p:cNvCxnSpPr>
              <p:nvPr/>
            </p:nvCxnSpPr>
            <p:spPr>
              <a:xfrm flipH="1">
                <a:off x="6555560" y="3805735"/>
                <a:ext cx="12154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直线连接符 38">
                <a:extLst>
                  <a:ext uri="{FF2B5EF4-FFF2-40B4-BE49-F238E27FC236}">
                    <a16:creationId xmlns:a16="http://schemas.microsoft.com/office/drawing/2014/main" id="{19E2F219-4A2E-CD05-4F0D-412DDB305D07}"/>
                  </a:ext>
                </a:extLst>
              </p:cNvPr>
              <p:cNvCxnSpPr>
                <a:cxnSpLocks/>
              </p:cNvCxnSpPr>
              <p:nvPr/>
            </p:nvCxnSpPr>
            <p:spPr>
              <a:xfrm flipH="1">
                <a:off x="6555560" y="2444237"/>
                <a:ext cx="505187" cy="304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线连接符 39">
                <a:extLst>
                  <a:ext uri="{FF2B5EF4-FFF2-40B4-BE49-F238E27FC236}">
                    <a16:creationId xmlns:a16="http://schemas.microsoft.com/office/drawing/2014/main" id="{FB95183E-209B-7E78-9387-49809FBBCE04}"/>
                  </a:ext>
                </a:extLst>
              </p:cNvPr>
              <p:cNvCxnSpPr>
                <a:cxnSpLocks/>
              </p:cNvCxnSpPr>
              <p:nvPr/>
            </p:nvCxnSpPr>
            <p:spPr>
              <a:xfrm flipH="1">
                <a:off x="7771002" y="2449283"/>
                <a:ext cx="505187" cy="304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ADCC4B5B-8714-FB93-8ADE-6CEDD0C4C6C3}"/>
                  </a:ext>
                </a:extLst>
              </p:cNvPr>
              <p:cNvCxnSpPr>
                <a:cxnSpLocks/>
              </p:cNvCxnSpPr>
              <p:nvPr/>
            </p:nvCxnSpPr>
            <p:spPr>
              <a:xfrm flipH="1">
                <a:off x="7054691" y="2452815"/>
                <a:ext cx="12154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线连接符 41">
                <a:extLst>
                  <a:ext uri="{FF2B5EF4-FFF2-40B4-BE49-F238E27FC236}">
                    <a16:creationId xmlns:a16="http://schemas.microsoft.com/office/drawing/2014/main" id="{0BB087BB-29A5-920A-CEBD-47D21D8CF9C9}"/>
                  </a:ext>
                </a:extLst>
              </p:cNvPr>
              <p:cNvCxnSpPr>
                <a:cxnSpLocks/>
              </p:cNvCxnSpPr>
              <p:nvPr/>
            </p:nvCxnSpPr>
            <p:spPr>
              <a:xfrm>
                <a:off x="8276189" y="2444237"/>
                <a:ext cx="0" cy="1057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线连接符 42">
                <a:extLst>
                  <a:ext uri="{FF2B5EF4-FFF2-40B4-BE49-F238E27FC236}">
                    <a16:creationId xmlns:a16="http://schemas.microsoft.com/office/drawing/2014/main" id="{E091C03A-AE7A-CA62-7B5B-BA7EB1F2C9DA}"/>
                  </a:ext>
                </a:extLst>
              </p:cNvPr>
              <p:cNvCxnSpPr>
                <a:cxnSpLocks/>
              </p:cNvCxnSpPr>
              <p:nvPr/>
            </p:nvCxnSpPr>
            <p:spPr>
              <a:xfrm flipH="1">
                <a:off x="7054691" y="3501449"/>
                <a:ext cx="1215442" cy="0"/>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4" name="直线连接符 43">
                <a:extLst>
                  <a:ext uri="{FF2B5EF4-FFF2-40B4-BE49-F238E27FC236}">
                    <a16:creationId xmlns:a16="http://schemas.microsoft.com/office/drawing/2014/main" id="{7EC17F21-FFDB-95B0-1E4E-2A70E707248F}"/>
                  </a:ext>
                </a:extLst>
              </p:cNvPr>
              <p:cNvCxnSpPr>
                <a:cxnSpLocks/>
              </p:cNvCxnSpPr>
              <p:nvPr/>
            </p:nvCxnSpPr>
            <p:spPr>
              <a:xfrm>
                <a:off x="7054691" y="2452815"/>
                <a:ext cx="6056" cy="1048634"/>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5" name="直线连接符 44">
                <a:extLst>
                  <a:ext uri="{FF2B5EF4-FFF2-40B4-BE49-F238E27FC236}">
                    <a16:creationId xmlns:a16="http://schemas.microsoft.com/office/drawing/2014/main" id="{0BB6CA55-5739-A77B-E5AF-2E17760DAD0E}"/>
                  </a:ext>
                </a:extLst>
              </p:cNvPr>
              <p:cNvCxnSpPr>
                <a:cxnSpLocks/>
              </p:cNvCxnSpPr>
              <p:nvPr/>
            </p:nvCxnSpPr>
            <p:spPr>
              <a:xfrm flipV="1">
                <a:off x="6549504" y="3496402"/>
                <a:ext cx="505187" cy="309333"/>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6" name="直线连接符 45">
                <a:extLst>
                  <a:ext uri="{FF2B5EF4-FFF2-40B4-BE49-F238E27FC236}">
                    <a16:creationId xmlns:a16="http://schemas.microsoft.com/office/drawing/2014/main" id="{E663AA1A-22E3-58F9-3253-A82C3A888301}"/>
                  </a:ext>
                </a:extLst>
              </p:cNvPr>
              <p:cNvCxnSpPr>
                <a:cxnSpLocks/>
              </p:cNvCxnSpPr>
              <p:nvPr/>
            </p:nvCxnSpPr>
            <p:spPr>
              <a:xfrm flipH="1">
                <a:off x="7777058" y="3504981"/>
                <a:ext cx="505187" cy="304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47" name="图片 46">
                <a:extLst>
                  <a:ext uri="{FF2B5EF4-FFF2-40B4-BE49-F238E27FC236}">
                    <a16:creationId xmlns:a16="http://schemas.microsoft.com/office/drawing/2014/main" id="{6E1E12D1-630F-1BFE-256E-6FB8F7F435B4}"/>
                  </a:ext>
                </a:extLst>
              </p:cNvPr>
              <p:cNvPicPr>
                <a:picLocks noChangeAspect="1"/>
              </p:cNvPicPr>
              <p:nvPr/>
            </p:nvPicPr>
            <p:blipFill>
              <a:blip r:embed="rId7"/>
              <a:stretch>
                <a:fillRect/>
              </a:stretch>
            </p:blipFill>
            <p:spPr>
              <a:xfrm>
                <a:off x="7235095" y="3304534"/>
                <a:ext cx="367614" cy="367614"/>
              </a:xfrm>
              <a:prstGeom prst="rect">
                <a:avLst/>
              </a:prstGeom>
              <a:solidFill>
                <a:schemeClr val="bg1"/>
              </a:solidFill>
            </p:spPr>
          </p:pic>
          <p:pic>
            <p:nvPicPr>
              <p:cNvPr id="48" name="图片 47">
                <a:extLst>
                  <a:ext uri="{FF2B5EF4-FFF2-40B4-BE49-F238E27FC236}">
                    <a16:creationId xmlns:a16="http://schemas.microsoft.com/office/drawing/2014/main" id="{2006324D-BC44-8958-DFD9-11A397F3E077}"/>
                  </a:ext>
                </a:extLst>
              </p:cNvPr>
              <p:cNvPicPr>
                <a:picLocks noChangeAspect="1"/>
              </p:cNvPicPr>
              <p:nvPr/>
            </p:nvPicPr>
            <p:blipFill>
              <a:blip r:embed="rId8"/>
              <a:stretch>
                <a:fillRect/>
              </a:stretch>
            </p:blipFill>
            <p:spPr>
              <a:xfrm>
                <a:off x="6895933" y="2905138"/>
                <a:ext cx="427105" cy="427105"/>
              </a:xfrm>
              <a:prstGeom prst="rect">
                <a:avLst/>
              </a:prstGeom>
            </p:spPr>
          </p:pic>
          <p:pic>
            <p:nvPicPr>
              <p:cNvPr id="49" name="图片 48">
                <a:extLst>
                  <a:ext uri="{FF2B5EF4-FFF2-40B4-BE49-F238E27FC236}">
                    <a16:creationId xmlns:a16="http://schemas.microsoft.com/office/drawing/2014/main" id="{94812FC2-4986-DC16-62EC-1C3B28936735}"/>
                  </a:ext>
                </a:extLst>
              </p:cNvPr>
              <p:cNvPicPr>
                <a:picLocks noChangeAspect="1"/>
              </p:cNvPicPr>
              <p:nvPr/>
            </p:nvPicPr>
            <p:blipFill>
              <a:blip r:embed="rId9"/>
              <a:stretch>
                <a:fillRect/>
              </a:stretch>
            </p:blipFill>
            <p:spPr>
              <a:xfrm>
                <a:off x="7416188" y="2990573"/>
                <a:ext cx="760246" cy="427105"/>
              </a:xfrm>
              <a:prstGeom prst="rect">
                <a:avLst/>
              </a:prstGeom>
            </p:spPr>
          </p:pic>
          <p:pic>
            <p:nvPicPr>
              <p:cNvPr id="50" name="图片 49">
                <a:extLst>
                  <a:ext uri="{FF2B5EF4-FFF2-40B4-BE49-F238E27FC236}">
                    <a16:creationId xmlns:a16="http://schemas.microsoft.com/office/drawing/2014/main" id="{D60F70C4-75C4-31DF-99D8-CC38AB25EBFF}"/>
                  </a:ext>
                </a:extLst>
              </p:cNvPr>
              <p:cNvPicPr>
                <a:picLocks noChangeAspect="1"/>
              </p:cNvPicPr>
              <p:nvPr/>
            </p:nvPicPr>
            <p:blipFill>
              <a:blip r:embed="rId10"/>
              <a:stretch>
                <a:fillRect/>
              </a:stretch>
            </p:blipFill>
            <p:spPr>
              <a:xfrm>
                <a:off x="7280866" y="2689820"/>
                <a:ext cx="427105" cy="427105"/>
              </a:xfrm>
              <a:prstGeom prst="rect">
                <a:avLst/>
              </a:prstGeom>
            </p:spPr>
          </p:pic>
          <p:sp>
            <p:nvSpPr>
              <p:cNvPr id="51" name="椭圆 50">
                <a:extLst>
                  <a:ext uri="{FF2B5EF4-FFF2-40B4-BE49-F238E27FC236}">
                    <a16:creationId xmlns:a16="http://schemas.microsoft.com/office/drawing/2014/main" id="{8BF65E10-5FD1-881D-14BA-46D02A9A75EF}"/>
                  </a:ext>
                </a:extLst>
              </p:cNvPr>
              <p:cNvSpPr/>
              <p:nvPr/>
            </p:nvSpPr>
            <p:spPr>
              <a:xfrm>
                <a:off x="7529671" y="3356991"/>
                <a:ext cx="201572" cy="426029"/>
              </a:xfrm>
              <a:prstGeom prst="ellipse">
                <a:avLst/>
              </a:prstGeom>
              <a:solidFill>
                <a:srgbClr val="F785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685792"/>
                <a:endParaRPr kumimoji="1" lang="zh-CN" altLang="en-US" sz="1125">
                  <a:solidFill>
                    <a:srgbClr val="FFFFFF"/>
                  </a:solidFill>
                  <a:latin typeface="Microsoft YaHei Light"/>
                  <a:ea typeface="Microsoft YaHei Light"/>
                  <a:cs typeface="Microsoft YaHei Light"/>
                  <a:sym typeface="Microsoft YaHei Light"/>
                </a:endParaRPr>
              </a:p>
            </p:txBody>
          </p:sp>
          <p:sp>
            <p:nvSpPr>
              <p:cNvPr id="52" name="椭圆 51">
                <a:extLst>
                  <a:ext uri="{FF2B5EF4-FFF2-40B4-BE49-F238E27FC236}">
                    <a16:creationId xmlns:a16="http://schemas.microsoft.com/office/drawing/2014/main" id="{414D4C4C-2FFA-F5CC-7A06-D3C37EDC4496}"/>
                  </a:ext>
                </a:extLst>
              </p:cNvPr>
              <p:cNvSpPr/>
              <p:nvPr/>
            </p:nvSpPr>
            <p:spPr>
              <a:xfrm>
                <a:off x="6863865" y="3014419"/>
                <a:ext cx="201572" cy="426029"/>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685792"/>
                <a:endParaRPr kumimoji="1" lang="zh-CN" altLang="en-US" sz="1125">
                  <a:solidFill>
                    <a:srgbClr val="FFFFFF"/>
                  </a:solidFill>
                  <a:latin typeface="Microsoft YaHei Light"/>
                  <a:ea typeface="Microsoft YaHei Light"/>
                  <a:cs typeface="Microsoft YaHei Light"/>
                  <a:sym typeface="Microsoft YaHei Light"/>
                </a:endParaRPr>
              </a:p>
            </p:txBody>
          </p:sp>
          <p:sp>
            <p:nvSpPr>
              <p:cNvPr id="53" name="椭圆 52">
                <a:extLst>
                  <a:ext uri="{FF2B5EF4-FFF2-40B4-BE49-F238E27FC236}">
                    <a16:creationId xmlns:a16="http://schemas.microsoft.com/office/drawing/2014/main" id="{5D152AE5-5C13-D756-6395-6963543FC224}"/>
                  </a:ext>
                </a:extLst>
              </p:cNvPr>
              <p:cNvSpPr/>
              <p:nvPr/>
            </p:nvSpPr>
            <p:spPr>
              <a:xfrm>
                <a:off x="7598737" y="2657202"/>
                <a:ext cx="201572" cy="426029"/>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685792"/>
                <a:endParaRPr kumimoji="1" lang="zh-CN" altLang="en-US" sz="1125">
                  <a:solidFill>
                    <a:srgbClr val="FFFFFF"/>
                  </a:solidFill>
                  <a:latin typeface="Microsoft YaHei Light"/>
                  <a:ea typeface="Microsoft YaHei Light"/>
                  <a:cs typeface="Microsoft YaHei Light"/>
                  <a:sym typeface="Microsoft YaHei Light"/>
                </a:endParaRPr>
              </a:p>
            </p:txBody>
          </p:sp>
          <p:sp>
            <p:nvSpPr>
              <p:cNvPr id="54" name="椭圆 53">
                <a:extLst>
                  <a:ext uri="{FF2B5EF4-FFF2-40B4-BE49-F238E27FC236}">
                    <a16:creationId xmlns:a16="http://schemas.microsoft.com/office/drawing/2014/main" id="{3E5A545E-0ABF-7A7C-CA25-698E5459E51A}"/>
                  </a:ext>
                </a:extLst>
              </p:cNvPr>
              <p:cNvSpPr/>
              <p:nvPr/>
            </p:nvSpPr>
            <p:spPr>
              <a:xfrm>
                <a:off x="7952437" y="3080288"/>
                <a:ext cx="201572" cy="426029"/>
              </a:xfrm>
              <a:prstGeom prst="ellipse">
                <a:avLst/>
              </a:prstGeom>
              <a:solidFill>
                <a:srgbClr val="00B05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685792"/>
                <a:endParaRPr kumimoji="1" lang="zh-CN" altLang="en-US" sz="1125">
                  <a:solidFill>
                    <a:srgbClr val="FFFFFF"/>
                  </a:solidFill>
                  <a:latin typeface="Microsoft YaHei Light"/>
                  <a:ea typeface="Microsoft YaHei Light"/>
                  <a:cs typeface="Microsoft YaHei Light"/>
                  <a:sym typeface="Microsoft YaHei Light"/>
                </a:endParaRPr>
              </a:p>
            </p:txBody>
          </p:sp>
          <p:sp>
            <p:nvSpPr>
              <p:cNvPr id="55" name="矩形">
                <a:extLst>
                  <a:ext uri="{FF2B5EF4-FFF2-40B4-BE49-F238E27FC236}">
                    <a16:creationId xmlns:a16="http://schemas.microsoft.com/office/drawing/2014/main" id="{F6DD1105-E279-EDC1-B382-9B77BA112204}"/>
                  </a:ext>
                </a:extLst>
              </p:cNvPr>
              <p:cNvSpPr/>
              <p:nvPr/>
            </p:nvSpPr>
            <p:spPr>
              <a:xfrm>
                <a:off x="8886688" y="2833401"/>
                <a:ext cx="2930458" cy="1023606"/>
              </a:xfrm>
              <a:prstGeom prst="rect">
                <a:avLst/>
              </a:prstGeom>
              <a:solidFill>
                <a:srgbClr val="FFFFFF"/>
              </a:solidFill>
              <a:ln w="12700">
                <a:miter lim="400000"/>
              </a:ln>
              <a:effectLst>
                <a:outerShdw blurRad="342900" dist="12700" dir="5400000" rotWithShape="0">
                  <a:srgbClr val="000000">
                    <a:alpha val="13200"/>
                  </a:srgbClr>
                </a:outerShdw>
              </a:effectLst>
            </p:spPr>
            <p:txBody>
              <a:bodyPr lIns="19050" tIns="19050" rIns="19050" bIns="19050" anchor="ctr"/>
              <a:lstStyle/>
              <a:p>
                <a:pPr defTabSz="342900">
                  <a:defRPr sz="1800">
                    <a:solidFill>
                      <a:srgbClr val="FFFFFF"/>
                    </a:solidFill>
                    <a:latin typeface="等线"/>
                    <a:ea typeface="等线"/>
                    <a:cs typeface="等线"/>
                    <a:sym typeface="等线"/>
                  </a:defRPr>
                </a:pPr>
                <a:r>
                  <a:rPr lang="zh-CN" altLang="en-US" sz="675"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聚焦在故障发现</a:t>
                </a:r>
                <a:endParaRPr sz="675" dirty="0">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56" name="圆角矩形 66">
                <a:extLst>
                  <a:ext uri="{FF2B5EF4-FFF2-40B4-BE49-F238E27FC236}">
                    <a16:creationId xmlns:a16="http://schemas.microsoft.com/office/drawing/2014/main" id="{A7174B5B-3B72-1520-25C3-D8267B6F2361}"/>
                  </a:ext>
                </a:extLst>
              </p:cNvPr>
              <p:cNvSpPr/>
              <p:nvPr/>
            </p:nvSpPr>
            <p:spPr>
              <a:xfrm>
                <a:off x="8886689" y="2422731"/>
                <a:ext cx="2924401" cy="346009"/>
              </a:xfrm>
              <a:prstGeom prst="roundRect">
                <a:avLst>
                  <a:gd name="adj" fmla="val 7305"/>
                </a:avLst>
              </a:prstGeom>
              <a:solidFill>
                <a:srgbClr val="FF9953"/>
              </a:solidFill>
              <a:ln w="12700">
                <a:noFill/>
                <a:miter lim="400000"/>
              </a:ln>
            </p:spPr>
            <p:txBody>
              <a:bodyPr lIns="27529" tIns="27529" rIns="27529" bIns="27529" anchor="ctr"/>
              <a:lstStyle/>
              <a:p>
                <a:pPr algn="ctr" defTabSz="248797">
                  <a:lnSpc>
                    <a:spcPct val="120000"/>
                  </a:lnSpc>
                  <a:defRPr sz="4400" spc="88">
                    <a:solidFill>
                      <a:srgbClr val="FFFFFF"/>
                    </a:solidFill>
                    <a:latin typeface="Roboto"/>
                    <a:ea typeface="Roboto"/>
                    <a:cs typeface="Roboto"/>
                    <a:sym typeface="Roboto"/>
                  </a:defRPr>
                </a:pPr>
                <a:r>
                  <a:rPr lang="en-US" sz="1650" b="1" dirty="0" err="1">
                    <a:latin typeface="Microsoft YaHei UI" panose="020B0503020204020204" pitchFamily="34" charset="-122"/>
                    <a:ea typeface="Microsoft YaHei UI" panose="020B0503020204020204" pitchFamily="34" charset="-122"/>
                  </a:rPr>
                  <a:t>可观测性</a:t>
                </a:r>
                <a:endParaRPr sz="1650" b="1" dirty="0">
                  <a:latin typeface="Microsoft YaHei UI" panose="020B0503020204020204" pitchFamily="34" charset="-122"/>
                  <a:ea typeface="Microsoft YaHei UI" panose="020B0503020204020204" pitchFamily="34" charset="-122"/>
                </a:endParaRPr>
              </a:p>
            </p:txBody>
          </p:sp>
          <p:sp>
            <p:nvSpPr>
              <p:cNvPr id="57" name="文本框 56">
                <a:extLst>
                  <a:ext uri="{FF2B5EF4-FFF2-40B4-BE49-F238E27FC236}">
                    <a16:creationId xmlns:a16="http://schemas.microsoft.com/office/drawing/2014/main" id="{51B54CA6-C9FA-E790-B64A-94D0DF990A80}"/>
                  </a:ext>
                </a:extLst>
              </p:cNvPr>
              <p:cNvSpPr txBox="1"/>
              <p:nvPr/>
            </p:nvSpPr>
            <p:spPr>
              <a:xfrm>
                <a:off x="9066017" y="2917750"/>
                <a:ext cx="2637813" cy="859129"/>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目标白盒化，多种观测手段</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确保找到根因，防患于未然</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注重</a:t>
                </a:r>
                <a:r>
                  <a:rPr kumimoji="1" lang="en-US" altLang="zh-CN" sz="1200" dirty="0">
                    <a:latin typeface="Microsoft YaHei" panose="020B0503020204020204" pitchFamily="34" charset="-122"/>
                    <a:ea typeface="Microsoft YaHei" panose="020B0503020204020204" pitchFamily="34" charset="-122"/>
                  </a:rPr>
                  <a:t>Recall</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a:t>
                </a:r>
                <a:r>
                  <a:rPr kumimoji="1" lang="zh-CN" altLang="en-US" sz="1200" dirty="0">
                    <a:latin typeface="Microsoft YaHei" panose="020B0503020204020204" pitchFamily="34" charset="-122"/>
                    <a:ea typeface="Microsoft YaHei" panose="020B0503020204020204" pitchFamily="34" charset="-122"/>
                  </a:rPr>
                  <a:t> </a:t>
                </a:r>
                <a:r>
                  <a:rPr kumimoji="1" lang="en-US" altLang="zh-CN" sz="1200" dirty="0">
                    <a:latin typeface="Microsoft YaHei" panose="020B0503020204020204" pitchFamily="34" charset="-122"/>
                    <a:ea typeface="Microsoft YaHei" panose="020B0503020204020204" pitchFamily="34" charset="-122"/>
                  </a:rPr>
                  <a:t>Precision</a:t>
                </a: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贯穿</a:t>
                </a:r>
                <a:r>
                  <a:rPr kumimoji="1" lang="en-US" altLang="zh-CN" sz="1200" dirty="0">
                    <a:latin typeface="Microsoft YaHei" panose="020B0503020204020204" pitchFamily="34" charset="-122"/>
                    <a:ea typeface="Microsoft YaHei" panose="020B0503020204020204" pitchFamily="34" charset="-122"/>
                  </a:rPr>
                  <a:t>Dev/Tester/Ops</a:t>
                </a:r>
                <a:r>
                  <a:rPr kumimoji="1" lang="zh-CN" altLang="en-US" sz="1200" dirty="0">
                    <a:latin typeface="Microsoft YaHei" panose="020B0503020204020204" pitchFamily="34" charset="-122"/>
                    <a:ea typeface="Microsoft YaHei" panose="020B0503020204020204" pitchFamily="34" charset="-122"/>
                  </a:rPr>
                  <a:t>等环节</a:t>
                </a:r>
                <a:endParaRPr kumimoji="1" lang="en-US" altLang="zh-CN" sz="1200" dirty="0">
                  <a:latin typeface="Microsoft YaHei" panose="020B0503020204020204" pitchFamily="34" charset="-122"/>
                  <a:ea typeface="Microsoft YaHei" panose="020B0503020204020204" pitchFamily="34" charset="-122"/>
                </a:endParaRPr>
              </a:p>
            </p:txBody>
          </p:sp>
        </p:grpSp>
        <p:grpSp>
          <p:nvGrpSpPr>
            <p:cNvPr id="19" name="组合 18">
              <a:extLst>
                <a:ext uri="{FF2B5EF4-FFF2-40B4-BE49-F238E27FC236}">
                  <a16:creationId xmlns:a16="http://schemas.microsoft.com/office/drawing/2014/main" id="{4B897744-43E6-0C80-1A71-AA58D65CB17D}"/>
                </a:ext>
              </a:extLst>
            </p:cNvPr>
            <p:cNvGrpSpPr/>
            <p:nvPr/>
          </p:nvGrpSpPr>
          <p:grpSpPr>
            <a:xfrm>
              <a:off x="822287" y="1247349"/>
              <a:ext cx="3907886" cy="1075707"/>
              <a:chOff x="420629" y="2446543"/>
              <a:chExt cx="5210514" cy="1434276"/>
            </a:xfrm>
          </p:grpSpPr>
          <p:cxnSp>
            <p:nvCxnSpPr>
              <p:cNvPr id="20" name="直线连接符 19">
                <a:extLst>
                  <a:ext uri="{FF2B5EF4-FFF2-40B4-BE49-F238E27FC236}">
                    <a16:creationId xmlns:a16="http://schemas.microsoft.com/office/drawing/2014/main" id="{4932594D-2504-66F8-EE76-C52B6D572725}"/>
                  </a:ext>
                </a:extLst>
              </p:cNvPr>
              <p:cNvCxnSpPr>
                <a:cxnSpLocks/>
              </p:cNvCxnSpPr>
              <p:nvPr/>
            </p:nvCxnSpPr>
            <p:spPr>
              <a:xfrm>
                <a:off x="420629" y="2804068"/>
                <a:ext cx="0" cy="1052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线连接符 20">
                <a:extLst>
                  <a:ext uri="{FF2B5EF4-FFF2-40B4-BE49-F238E27FC236}">
                    <a16:creationId xmlns:a16="http://schemas.microsoft.com/office/drawing/2014/main" id="{38BF81DE-8B54-9A6C-B43D-EF4E0CB05318}"/>
                  </a:ext>
                </a:extLst>
              </p:cNvPr>
              <p:cNvCxnSpPr>
                <a:cxnSpLocks/>
              </p:cNvCxnSpPr>
              <p:nvPr/>
            </p:nvCxnSpPr>
            <p:spPr>
              <a:xfrm flipH="1">
                <a:off x="420629" y="2804068"/>
                <a:ext cx="12154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9C589ACF-5DA6-A80B-2FFC-82EFEEC38AC9}"/>
                  </a:ext>
                </a:extLst>
              </p:cNvPr>
              <p:cNvCxnSpPr>
                <a:cxnSpLocks/>
              </p:cNvCxnSpPr>
              <p:nvPr/>
            </p:nvCxnSpPr>
            <p:spPr>
              <a:xfrm>
                <a:off x="1636071" y="2799022"/>
                <a:ext cx="0" cy="1057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线连接符 22">
                <a:extLst>
                  <a:ext uri="{FF2B5EF4-FFF2-40B4-BE49-F238E27FC236}">
                    <a16:creationId xmlns:a16="http://schemas.microsoft.com/office/drawing/2014/main" id="{AE0CAE96-C4AF-2579-2523-3944CFEF1F55}"/>
                  </a:ext>
                </a:extLst>
              </p:cNvPr>
              <p:cNvCxnSpPr>
                <a:cxnSpLocks/>
              </p:cNvCxnSpPr>
              <p:nvPr/>
            </p:nvCxnSpPr>
            <p:spPr>
              <a:xfrm flipH="1">
                <a:off x="420629" y="3856234"/>
                <a:ext cx="1215442"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线连接符 23">
                <a:extLst>
                  <a:ext uri="{FF2B5EF4-FFF2-40B4-BE49-F238E27FC236}">
                    <a16:creationId xmlns:a16="http://schemas.microsoft.com/office/drawing/2014/main" id="{E2252A8D-B3B5-F53C-3BEC-5769A2BAD77A}"/>
                  </a:ext>
                </a:extLst>
              </p:cNvPr>
              <p:cNvCxnSpPr>
                <a:cxnSpLocks/>
              </p:cNvCxnSpPr>
              <p:nvPr/>
            </p:nvCxnSpPr>
            <p:spPr>
              <a:xfrm flipH="1">
                <a:off x="420629" y="2501548"/>
                <a:ext cx="499130" cy="29747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线连接符 24">
                <a:extLst>
                  <a:ext uri="{FF2B5EF4-FFF2-40B4-BE49-F238E27FC236}">
                    <a16:creationId xmlns:a16="http://schemas.microsoft.com/office/drawing/2014/main" id="{9CCC4F16-CBDC-8955-1651-FCBF4E12E9BC}"/>
                  </a:ext>
                </a:extLst>
              </p:cNvPr>
              <p:cNvCxnSpPr>
                <a:cxnSpLocks/>
              </p:cNvCxnSpPr>
              <p:nvPr/>
            </p:nvCxnSpPr>
            <p:spPr>
              <a:xfrm flipH="1">
                <a:off x="1636071" y="2499782"/>
                <a:ext cx="505188" cy="304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E5E07F2E-E919-13D6-A1F2-9DAE56C02549}"/>
                  </a:ext>
                </a:extLst>
              </p:cNvPr>
              <p:cNvCxnSpPr>
                <a:cxnSpLocks/>
              </p:cNvCxnSpPr>
              <p:nvPr/>
            </p:nvCxnSpPr>
            <p:spPr>
              <a:xfrm flipH="1">
                <a:off x="919211" y="2503314"/>
                <a:ext cx="121599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AA6A4A41-FE67-153F-DA0D-B73053AEC5EC}"/>
                  </a:ext>
                </a:extLst>
              </p:cNvPr>
              <p:cNvCxnSpPr>
                <a:cxnSpLocks/>
              </p:cNvCxnSpPr>
              <p:nvPr/>
            </p:nvCxnSpPr>
            <p:spPr>
              <a:xfrm>
                <a:off x="2141258" y="2494736"/>
                <a:ext cx="0" cy="105721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A4CD88BE-5478-2478-E44C-2376A55B9FC9}"/>
                  </a:ext>
                </a:extLst>
              </p:cNvPr>
              <p:cNvCxnSpPr>
                <a:cxnSpLocks/>
              </p:cNvCxnSpPr>
              <p:nvPr/>
            </p:nvCxnSpPr>
            <p:spPr>
              <a:xfrm flipH="1">
                <a:off x="1642127" y="3555480"/>
                <a:ext cx="505188" cy="30428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线箭头连接符 28">
                <a:extLst>
                  <a:ext uri="{FF2B5EF4-FFF2-40B4-BE49-F238E27FC236}">
                    <a16:creationId xmlns:a16="http://schemas.microsoft.com/office/drawing/2014/main" id="{6982801B-5D3D-0189-8E38-758CDEA03004}"/>
                  </a:ext>
                </a:extLst>
              </p:cNvPr>
              <p:cNvCxnSpPr>
                <a:cxnSpLocks/>
              </p:cNvCxnSpPr>
              <p:nvPr/>
            </p:nvCxnSpPr>
            <p:spPr>
              <a:xfrm>
                <a:off x="1885082" y="3184321"/>
                <a:ext cx="617674"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7F4B7256-8627-A0B6-83C1-1CA3B97897B8}"/>
                  </a:ext>
                </a:extLst>
              </p:cNvPr>
              <p:cNvSpPr/>
              <p:nvPr/>
            </p:nvSpPr>
            <p:spPr>
              <a:xfrm>
                <a:off x="2502539" y="2981564"/>
                <a:ext cx="275699" cy="426029"/>
              </a:xfrm>
              <a:prstGeom prst="ellipse">
                <a:avLst/>
              </a:prstGeom>
              <a:solidFill>
                <a:srgbClr val="FF0000"/>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26789" tIns="26789" rIns="26789" bIns="26789" numCol="1" spcCol="38100" rtlCol="0" anchor="ctr">
                <a:spAutoFit/>
              </a:bodyPr>
              <a:lstStyle/>
              <a:p>
                <a:pPr defTabSz="685792"/>
                <a:endParaRPr kumimoji="1" lang="zh-CN" altLang="en-US" sz="1125">
                  <a:solidFill>
                    <a:srgbClr val="FFFFFF"/>
                  </a:solidFill>
                  <a:latin typeface="Microsoft YaHei Light"/>
                  <a:ea typeface="Microsoft YaHei Light"/>
                  <a:cs typeface="Microsoft YaHei Light"/>
                  <a:sym typeface="Microsoft YaHei Light"/>
                </a:endParaRPr>
              </a:p>
            </p:txBody>
          </p:sp>
          <p:sp>
            <p:nvSpPr>
              <p:cNvPr id="31" name="文本框 30">
                <a:extLst>
                  <a:ext uri="{FF2B5EF4-FFF2-40B4-BE49-F238E27FC236}">
                    <a16:creationId xmlns:a16="http://schemas.microsoft.com/office/drawing/2014/main" id="{B07A4697-F63B-A50F-9E63-1D1A86E12F52}"/>
                  </a:ext>
                </a:extLst>
              </p:cNvPr>
              <p:cNvSpPr txBox="1"/>
              <p:nvPr/>
            </p:nvSpPr>
            <p:spPr>
              <a:xfrm>
                <a:off x="2706123" y="3032678"/>
                <a:ext cx="761944" cy="286376"/>
              </a:xfrm>
              <a:prstGeom prst="rect">
                <a:avLst/>
              </a:prstGeom>
              <a:noFill/>
            </p:spPr>
            <p:txBody>
              <a:bodyPr wrap="square" rtlCol="0">
                <a:spAutoFit/>
              </a:bodyPr>
              <a:lstStyle/>
              <a:p>
                <a:pPr algn="ctr"/>
                <a:r>
                  <a:rPr kumimoji="1" lang="en-US" altLang="zh-CN" sz="1200" dirty="0">
                    <a:latin typeface="Microsoft YaHei" panose="020B0503020204020204" pitchFamily="34" charset="-122"/>
                    <a:ea typeface="Microsoft YaHei" panose="020B0503020204020204" pitchFamily="34" charset="-122"/>
                  </a:rPr>
                  <a:t>Failed</a:t>
                </a:r>
                <a:endParaRPr kumimoji="1" lang="zh-CN" altLang="en-US" sz="1200" dirty="0">
                  <a:latin typeface="Microsoft YaHei" panose="020B0503020204020204" pitchFamily="34" charset="-122"/>
                  <a:ea typeface="Microsoft YaHei" panose="020B0503020204020204" pitchFamily="34" charset="-122"/>
                </a:endParaRPr>
              </a:p>
            </p:txBody>
          </p:sp>
          <p:sp>
            <p:nvSpPr>
              <p:cNvPr id="32" name="矩形">
                <a:extLst>
                  <a:ext uri="{FF2B5EF4-FFF2-40B4-BE49-F238E27FC236}">
                    <a16:creationId xmlns:a16="http://schemas.microsoft.com/office/drawing/2014/main" id="{962453AB-B44B-06AA-474C-5FE3EE6BF2F4}"/>
                  </a:ext>
                </a:extLst>
              </p:cNvPr>
              <p:cNvSpPr/>
              <p:nvPr/>
            </p:nvSpPr>
            <p:spPr>
              <a:xfrm>
                <a:off x="3425547" y="2857213"/>
                <a:ext cx="2205595" cy="1023606"/>
              </a:xfrm>
              <a:prstGeom prst="rect">
                <a:avLst/>
              </a:prstGeom>
              <a:solidFill>
                <a:srgbClr val="FFFFFF"/>
              </a:solidFill>
              <a:ln w="12700">
                <a:miter lim="400000"/>
              </a:ln>
              <a:effectLst>
                <a:outerShdw blurRad="342900" dist="12700" dir="5400000" rotWithShape="0">
                  <a:srgbClr val="000000">
                    <a:alpha val="13200"/>
                  </a:srgbClr>
                </a:outerShdw>
              </a:effectLst>
            </p:spPr>
            <p:txBody>
              <a:bodyPr lIns="19050" tIns="19050" rIns="19050" bIns="19050" anchor="ctr"/>
              <a:lstStyle/>
              <a:p>
                <a:pPr defTabSz="342900">
                  <a:defRPr sz="1800">
                    <a:solidFill>
                      <a:srgbClr val="FFFFFF"/>
                    </a:solidFill>
                    <a:latin typeface="等线"/>
                    <a:ea typeface="等线"/>
                    <a:cs typeface="等线"/>
                    <a:sym typeface="等线"/>
                  </a:defRPr>
                </a:pPr>
                <a:r>
                  <a:rPr lang="zh-CN" altLang="en-US" sz="675" dirty="0">
                    <a:latin typeface="阿里巴巴普惠体 L" panose="00020600040101010101" pitchFamily="18" charset="-122"/>
                    <a:ea typeface="阿里巴巴普惠体 L" panose="00020600040101010101" pitchFamily="18" charset="-122"/>
                    <a:cs typeface="阿里巴巴普惠体 L" panose="00020600040101010101" pitchFamily="18" charset="-122"/>
                  </a:rPr>
                  <a:t>聚焦在故障发现</a:t>
                </a:r>
                <a:endParaRPr sz="675" dirty="0">
                  <a:latin typeface="阿里巴巴普惠体 L" panose="00020600040101010101" pitchFamily="18" charset="-122"/>
                  <a:ea typeface="阿里巴巴普惠体 L" panose="00020600040101010101" pitchFamily="18" charset="-122"/>
                  <a:cs typeface="阿里巴巴普惠体 L" panose="00020600040101010101" pitchFamily="18" charset="-122"/>
                </a:endParaRPr>
              </a:p>
            </p:txBody>
          </p:sp>
          <p:sp>
            <p:nvSpPr>
              <p:cNvPr id="33" name="圆角矩形 66">
                <a:extLst>
                  <a:ext uri="{FF2B5EF4-FFF2-40B4-BE49-F238E27FC236}">
                    <a16:creationId xmlns:a16="http://schemas.microsoft.com/office/drawing/2014/main" id="{42B6ED26-0CB9-2315-3B50-6DC63D97E10B}"/>
                  </a:ext>
                </a:extLst>
              </p:cNvPr>
              <p:cNvSpPr/>
              <p:nvPr/>
            </p:nvSpPr>
            <p:spPr>
              <a:xfrm>
                <a:off x="3425548" y="2446543"/>
                <a:ext cx="2205595" cy="346009"/>
              </a:xfrm>
              <a:prstGeom prst="roundRect">
                <a:avLst>
                  <a:gd name="adj" fmla="val 7305"/>
                </a:avLst>
              </a:prstGeom>
              <a:solidFill>
                <a:srgbClr val="FF9953"/>
              </a:solidFill>
              <a:ln w="12700">
                <a:noFill/>
                <a:miter lim="400000"/>
              </a:ln>
            </p:spPr>
            <p:txBody>
              <a:bodyPr lIns="27529" tIns="27529" rIns="27529" bIns="27529" anchor="ctr"/>
              <a:lstStyle/>
              <a:p>
                <a:pPr algn="ctr" defTabSz="248797">
                  <a:lnSpc>
                    <a:spcPct val="120000"/>
                  </a:lnSpc>
                  <a:defRPr sz="4400" spc="88">
                    <a:solidFill>
                      <a:srgbClr val="FFFFFF"/>
                    </a:solidFill>
                    <a:latin typeface="Roboto"/>
                    <a:ea typeface="Roboto"/>
                    <a:cs typeface="Roboto"/>
                    <a:sym typeface="Roboto"/>
                  </a:defRPr>
                </a:pPr>
                <a:r>
                  <a:rPr lang="zh-CN" altLang="en-US" sz="1650" b="1" dirty="0">
                    <a:latin typeface="Microsoft YaHei UI" panose="020B0503020204020204" pitchFamily="34" charset="-122"/>
                    <a:ea typeface="Microsoft YaHei UI" panose="020B0503020204020204" pitchFamily="34" charset="-122"/>
                  </a:rPr>
                  <a:t>监控</a:t>
                </a:r>
                <a:endParaRPr sz="1650" b="1" dirty="0">
                  <a:latin typeface="Microsoft YaHei UI" panose="020B0503020204020204" pitchFamily="34" charset="-122"/>
                  <a:ea typeface="Microsoft YaHei UI" panose="020B0503020204020204" pitchFamily="34" charset="-122"/>
                </a:endParaRPr>
              </a:p>
            </p:txBody>
          </p:sp>
          <p:sp>
            <p:nvSpPr>
              <p:cNvPr id="34" name="文本框 33">
                <a:extLst>
                  <a:ext uri="{FF2B5EF4-FFF2-40B4-BE49-F238E27FC236}">
                    <a16:creationId xmlns:a16="http://schemas.microsoft.com/office/drawing/2014/main" id="{0D9C2EA9-93E6-F05F-7737-59ECEEF89981}"/>
                  </a:ext>
                </a:extLst>
              </p:cNvPr>
              <p:cNvSpPr txBox="1"/>
              <p:nvPr/>
            </p:nvSpPr>
            <p:spPr>
              <a:xfrm>
                <a:off x="3626439" y="2938262"/>
                <a:ext cx="1653186" cy="859129"/>
              </a:xfrm>
              <a:prstGeom prst="rect">
                <a:avLst/>
              </a:prstGeom>
              <a:noFill/>
            </p:spPr>
            <p:txBody>
              <a:bodyPr wrap="square" rtlCol="0">
                <a:spAutoFit/>
              </a:bodyPr>
              <a:lstStyle/>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聚焦在发现</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zh-CN" altLang="en-US" sz="1200" dirty="0">
                    <a:latin typeface="Microsoft YaHei" panose="020B0503020204020204" pitchFamily="34" charset="-122"/>
                    <a:ea typeface="Microsoft YaHei" panose="020B0503020204020204" pitchFamily="34" charset="-122"/>
                  </a:rPr>
                  <a:t>确保系统稳定性</a:t>
                </a:r>
                <a:endParaRPr kumimoji="1" lang="en-US" altLang="zh-CN" sz="1200" dirty="0">
                  <a:latin typeface="Microsoft YaHei" panose="020B0503020204020204" pitchFamily="34" charset="-122"/>
                  <a:ea typeface="Microsoft YaHei" panose="020B0503020204020204" pitchFamily="34" charset="-122"/>
                </a:endParaRPr>
              </a:p>
              <a:p>
                <a:pPr marL="128588" indent="-128588">
                  <a:buFont typeface="Arial" panose="020B0604020202020204" pitchFamily="34" charset="0"/>
                  <a:buChar char="•"/>
                </a:pPr>
                <a:r>
                  <a:rPr kumimoji="1" lang="en-US" altLang="zh-CN" sz="1200" dirty="0">
                    <a:latin typeface="Microsoft YaHei" panose="020B0503020204020204" pitchFamily="34" charset="-122"/>
                    <a:ea typeface="Microsoft YaHei" panose="020B0503020204020204" pitchFamily="34" charset="-122"/>
                  </a:rPr>
                  <a:t>Precision&gt;Recall</a:t>
                </a:r>
              </a:p>
              <a:p>
                <a:pPr marL="128588" indent="-128588">
                  <a:buFont typeface="Arial" panose="020B0604020202020204" pitchFamily="34" charset="0"/>
                  <a:buChar char="•"/>
                </a:pPr>
                <a:r>
                  <a:rPr kumimoji="1" lang="en-US" altLang="zh-CN" sz="1200" dirty="0">
                    <a:latin typeface="Microsoft YaHei" panose="020B0503020204020204" pitchFamily="34" charset="-122"/>
                    <a:ea typeface="Microsoft YaHei" panose="020B0503020204020204" pitchFamily="34" charset="-122"/>
                  </a:rPr>
                  <a:t>Ops</a:t>
                </a:r>
                <a:r>
                  <a:rPr kumimoji="1" lang="zh-CN" altLang="en-US" sz="1200" dirty="0">
                    <a:latin typeface="Microsoft YaHei" panose="020B0503020204020204" pitchFamily="34" charset="-122"/>
                    <a:ea typeface="Microsoft YaHei" panose="020B0503020204020204" pitchFamily="34" charset="-122"/>
                  </a:rPr>
                  <a:t>为主</a:t>
                </a:r>
                <a:endParaRPr kumimoji="1" lang="en-US" altLang="zh-CN" sz="1200" dirty="0">
                  <a:latin typeface="Microsoft YaHei" panose="020B0503020204020204" pitchFamily="34" charset="-122"/>
                  <a:ea typeface="Microsoft YaHei" panose="020B0503020204020204" pitchFamily="34" charset="-122"/>
                </a:endParaRPr>
              </a:p>
            </p:txBody>
          </p:sp>
        </p:grpSp>
      </p:grpSp>
      <p:sp>
        <p:nvSpPr>
          <p:cNvPr id="3" name="文本框 2">
            <a:extLst>
              <a:ext uri="{FF2B5EF4-FFF2-40B4-BE49-F238E27FC236}">
                <a16:creationId xmlns:a16="http://schemas.microsoft.com/office/drawing/2014/main" id="{C95A5402-A18F-74A4-7DAF-B574E76B5F6C}"/>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3E306BF9-9280-BA28-5BCB-CD2C616F0EB6}"/>
              </a:ext>
            </a:extLst>
          </p:cNvPr>
          <p:cNvSpPr>
            <a:spLocks noGrp="1"/>
          </p:cNvSpPr>
          <p:nvPr>
            <p:ph type="sldNum" sz="quarter" idx="12"/>
          </p:nvPr>
        </p:nvSpPr>
        <p:spPr/>
        <p:txBody>
          <a:bodyPr/>
          <a:lstStyle/>
          <a:p>
            <a:endParaRPr lang="zh-CN" altLang="en-US" dirty="0">
              <a:solidFill>
                <a:prstClr val="black">
                  <a:tint val="75000"/>
                </a:prstClr>
              </a:solidFill>
            </a:endParaRPr>
          </a:p>
        </p:txBody>
      </p:sp>
      <p:pic>
        <p:nvPicPr>
          <p:cNvPr id="2050" name="Picture 2">
            <a:extLst>
              <a:ext uri="{FF2B5EF4-FFF2-40B4-BE49-F238E27FC236}">
                <a16:creationId xmlns:a16="http://schemas.microsoft.com/office/drawing/2014/main" id="{FD6E86FF-70EE-277C-ED82-9922C47D2B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9301" y="751098"/>
            <a:ext cx="7586678" cy="342190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A6257862-81FE-C13E-AE3F-CF6DD0C77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8502" y="4077378"/>
            <a:ext cx="5905500" cy="2549823"/>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1">
            <a:extLst>
              <a:ext uri="{FF2B5EF4-FFF2-40B4-BE49-F238E27FC236}">
                <a16:creationId xmlns:a16="http://schemas.microsoft.com/office/drawing/2014/main" id="{4AC487EF-A80D-AD65-CBA0-68E4DA8E40C3}"/>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6" name="TextBox 6">
            <a:extLst>
              <a:ext uri="{FF2B5EF4-FFF2-40B4-BE49-F238E27FC236}">
                <a16:creationId xmlns:a16="http://schemas.microsoft.com/office/drawing/2014/main" id="{A7767935-43B2-3A22-E90F-2C29084FE637}"/>
              </a:ext>
            </a:extLst>
          </p:cNvPr>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云原生应用可观测</a:t>
            </a:r>
          </a:p>
        </p:txBody>
      </p:sp>
      <p:pic>
        <p:nvPicPr>
          <p:cNvPr id="7" name="图片 6">
            <a:extLst>
              <a:ext uri="{FF2B5EF4-FFF2-40B4-BE49-F238E27FC236}">
                <a16:creationId xmlns:a16="http://schemas.microsoft.com/office/drawing/2014/main" id="{876D6C2B-91A1-670C-92B9-656043C3BBBF}"/>
              </a:ext>
            </a:extLst>
          </p:cNvPr>
          <p:cNvPicPr>
            <a:picLocks noChangeAspect="1"/>
          </p:cNvPicPr>
          <p:nvPr/>
        </p:nvPicPr>
        <p:blipFill rotWithShape="1">
          <a:blip r:embed="rId4"/>
          <a:srcRect l="1208" t="20661" r="51359" b="14846"/>
          <a:stretch/>
        </p:blipFill>
        <p:spPr>
          <a:xfrm>
            <a:off x="8105979" y="849359"/>
            <a:ext cx="3527167" cy="3252084"/>
          </a:xfrm>
          <a:prstGeom prst="rect">
            <a:avLst/>
          </a:prstGeom>
        </p:spPr>
      </p:pic>
      <p:pic>
        <p:nvPicPr>
          <p:cNvPr id="3074" name="Picture 2" descr="cloud-native">
            <a:extLst>
              <a:ext uri="{FF2B5EF4-FFF2-40B4-BE49-F238E27FC236}">
                <a16:creationId xmlns:a16="http://schemas.microsoft.com/office/drawing/2014/main" id="{BEFFF009-8A15-039B-7E22-76776CBA3C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31311" y="4042642"/>
            <a:ext cx="3940620" cy="271492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993270E-C2A9-D042-9D83-14E7EFA56E5A}"/>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9130314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应用可观测技术</a:t>
            </a:r>
          </a:p>
        </p:txBody>
      </p:sp>
      <p:pic>
        <p:nvPicPr>
          <p:cNvPr id="6" name="图片 5">
            <a:extLst>
              <a:ext uri="{FF2B5EF4-FFF2-40B4-BE49-F238E27FC236}">
                <a16:creationId xmlns:a16="http://schemas.microsoft.com/office/drawing/2014/main" id="{4528F95E-3660-CBF0-2D0B-0E5206DB3EE8}"/>
              </a:ext>
            </a:extLst>
          </p:cNvPr>
          <p:cNvPicPr>
            <a:picLocks noChangeAspect="1"/>
          </p:cNvPicPr>
          <p:nvPr/>
        </p:nvPicPr>
        <p:blipFill>
          <a:blip r:embed="rId3"/>
          <a:stretch>
            <a:fillRect/>
          </a:stretch>
        </p:blipFill>
        <p:spPr>
          <a:xfrm>
            <a:off x="0" y="1281864"/>
            <a:ext cx="5613099" cy="3725968"/>
          </a:xfrm>
          <a:prstGeom prst="rect">
            <a:avLst/>
          </a:prstGeom>
        </p:spPr>
      </p:pic>
      <p:pic>
        <p:nvPicPr>
          <p:cNvPr id="8" name="图片 7">
            <a:extLst>
              <a:ext uri="{FF2B5EF4-FFF2-40B4-BE49-F238E27FC236}">
                <a16:creationId xmlns:a16="http://schemas.microsoft.com/office/drawing/2014/main" id="{931EC356-F434-4852-A62E-3BF6CAD030D9}"/>
              </a:ext>
            </a:extLst>
          </p:cNvPr>
          <p:cNvPicPr>
            <a:picLocks noChangeAspect="1"/>
          </p:cNvPicPr>
          <p:nvPr/>
        </p:nvPicPr>
        <p:blipFill>
          <a:blip r:embed="rId4"/>
          <a:stretch>
            <a:fillRect/>
          </a:stretch>
        </p:blipFill>
        <p:spPr>
          <a:xfrm>
            <a:off x="5780064" y="1510377"/>
            <a:ext cx="6184047" cy="3633924"/>
          </a:xfrm>
          <a:prstGeom prst="rect">
            <a:avLst/>
          </a:prstGeom>
        </p:spPr>
      </p:pic>
      <p:sp>
        <p:nvSpPr>
          <p:cNvPr id="3" name="文本框 2">
            <a:extLst>
              <a:ext uri="{FF2B5EF4-FFF2-40B4-BE49-F238E27FC236}">
                <a16:creationId xmlns:a16="http://schemas.microsoft.com/office/drawing/2014/main" id="{54ED89B2-9C0D-34BA-0730-183A2396758F}"/>
              </a:ext>
            </a:extLst>
          </p:cNvPr>
          <p:cNvSpPr txBox="1"/>
          <p:nvPr/>
        </p:nvSpPr>
        <p:spPr>
          <a:xfrm>
            <a:off x="3763773" y="5695617"/>
            <a:ext cx="4493538" cy="461665"/>
          </a:xfrm>
          <a:prstGeom prst="rect">
            <a:avLst/>
          </a:prstGeom>
          <a:noFill/>
        </p:spPr>
        <p:txBody>
          <a:bodyPr wrap="none" rtlCol="0">
            <a:spAutoFit/>
          </a:bodyPr>
          <a:lstStyle/>
          <a:p>
            <a:r>
              <a:rPr kumimoji="1" lang="zh-CN" altLang="en-US" sz="2400" dirty="0">
                <a:latin typeface="Microsoft YaHei" panose="020B0503020204020204" pitchFamily="34" charset="-122"/>
                <a:ea typeface="Microsoft YaHei" panose="020B0503020204020204" pitchFamily="34" charset="-122"/>
              </a:rPr>
              <a:t>如何还原应用的各类行为、特性</a:t>
            </a:r>
          </a:p>
        </p:txBody>
      </p:sp>
      <p:sp>
        <p:nvSpPr>
          <p:cNvPr id="2" name="文本框 1">
            <a:extLst>
              <a:ext uri="{FF2B5EF4-FFF2-40B4-BE49-F238E27FC236}">
                <a16:creationId xmlns:a16="http://schemas.microsoft.com/office/drawing/2014/main" id="{93FE6AD8-19FA-3064-4FA7-DCD0A4579ED6}"/>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30805540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常见的应用观测技术</a:t>
            </a:r>
          </a:p>
        </p:txBody>
      </p:sp>
      <p:pic>
        <p:nvPicPr>
          <p:cNvPr id="5" name="Picture 2" descr="Technical Details | Pinpoint APM">
            <a:extLst>
              <a:ext uri="{FF2B5EF4-FFF2-40B4-BE49-F238E27FC236}">
                <a16:creationId xmlns:a16="http://schemas.microsoft.com/office/drawing/2014/main" id="{092877FD-C3FA-ED8D-1578-A7C074E6AC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608" t="11243" r="33217" b="6805"/>
          <a:stretch/>
        </p:blipFill>
        <p:spPr bwMode="auto">
          <a:xfrm>
            <a:off x="10002666" y="3905136"/>
            <a:ext cx="1867983" cy="1830592"/>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A924CEB0-9F2E-8546-C0A8-FED5E0A76DFF}"/>
              </a:ext>
            </a:extLst>
          </p:cNvPr>
          <p:cNvSpPr txBox="1"/>
          <p:nvPr/>
        </p:nvSpPr>
        <p:spPr>
          <a:xfrm>
            <a:off x="133814" y="4270616"/>
            <a:ext cx="6061886" cy="1569660"/>
          </a:xfrm>
          <a:prstGeom prst="rect">
            <a:avLst/>
          </a:prstGeom>
          <a:noFill/>
        </p:spPr>
        <p:txBody>
          <a:bodyPr wrap="square" rtlCol="0">
            <a:spAutoFit/>
          </a:bodyPr>
          <a:lstStyle/>
          <a:p>
            <a:pPr>
              <a:buClr>
                <a:srgbClr val="0070C0"/>
              </a:buClr>
            </a:pPr>
            <a:r>
              <a:rPr kumimoji="1" lang="zh-CN" altLang="en-US" sz="2400" dirty="0">
                <a:latin typeface="Microsoft YaHei" panose="020B0503020204020204" pitchFamily="34" charset="-122"/>
                <a:ea typeface="Microsoft YaHei" panose="020B0503020204020204" pitchFamily="34" charset="-122"/>
              </a:rPr>
              <a:t> </a:t>
            </a:r>
            <a:endParaRPr kumimoji="1" lang="en-US" altLang="zh-CN" sz="2400" dirty="0">
              <a:latin typeface="Microsoft YaHei" panose="020B0503020204020204" pitchFamily="34" charset="-122"/>
              <a:ea typeface="Microsoft YaHei" panose="020B0503020204020204" pitchFamily="34" charset="-122"/>
            </a:endParaRPr>
          </a:p>
          <a:p>
            <a:pPr marL="685800" indent="-685800">
              <a:buClr>
                <a:srgbClr val="0070C0"/>
              </a:buClr>
              <a:buFont typeface="系统字体常规体"/>
              <a:buChar char="❖"/>
            </a:pPr>
            <a:r>
              <a:rPr kumimoji="1" lang="zh-CN" altLang="en-US" sz="2400" dirty="0">
                <a:latin typeface="Microsoft YaHei" panose="020B0503020204020204" pitchFamily="34" charset="-122"/>
                <a:ea typeface="Microsoft YaHei" panose="020B0503020204020204" pitchFamily="34" charset="-122"/>
              </a:rPr>
              <a:t>手动         每个接口、调用处埋点</a:t>
            </a:r>
            <a:endParaRPr kumimoji="1" lang="en-US" altLang="zh-CN" sz="2400" dirty="0">
              <a:latin typeface="Microsoft YaHei" panose="020B0503020204020204" pitchFamily="34" charset="-122"/>
              <a:ea typeface="Microsoft YaHei" panose="020B0503020204020204" pitchFamily="34" charset="-122"/>
            </a:endParaRPr>
          </a:p>
          <a:p>
            <a:pPr marL="685800" indent="-685800">
              <a:buClr>
                <a:srgbClr val="0070C0"/>
              </a:buClr>
              <a:buFont typeface="系统字体常规体"/>
              <a:buChar char="❖"/>
            </a:pPr>
            <a:r>
              <a:rPr kumimoji="1" lang="zh-CN" altLang="en-US" sz="2400" dirty="0">
                <a:latin typeface="Microsoft YaHei" panose="020B0503020204020204" pitchFamily="34" charset="-122"/>
                <a:ea typeface="Microsoft YaHei" panose="020B0503020204020204" pitchFamily="34" charset="-122"/>
              </a:rPr>
              <a:t>半自动     只需修改部分框架代码</a:t>
            </a:r>
            <a:endParaRPr kumimoji="1" lang="en-US" altLang="zh-CN" sz="2400" dirty="0">
              <a:latin typeface="Microsoft YaHei" panose="020B0503020204020204" pitchFamily="34" charset="-122"/>
              <a:ea typeface="Microsoft YaHei" panose="020B0503020204020204" pitchFamily="34" charset="-122"/>
            </a:endParaRPr>
          </a:p>
          <a:p>
            <a:pPr marL="685800" indent="-685800">
              <a:buClr>
                <a:srgbClr val="0070C0"/>
              </a:buClr>
              <a:buFont typeface="系统字体常规体"/>
              <a:buChar char="❖"/>
            </a:pPr>
            <a:r>
              <a:rPr kumimoji="1" lang="zh-CN" altLang="en-US" sz="2400" dirty="0">
                <a:latin typeface="Microsoft YaHei" panose="020B0503020204020204" pitchFamily="34" charset="-122"/>
                <a:ea typeface="Microsoft YaHei" panose="020B0503020204020204" pitchFamily="34" charset="-122"/>
              </a:rPr>
              <a:t>全自动     自动注入，无需修改代码</a:t>
            </a:r>
          </a:p>
        </p:txBody>
      </p:sp>
      <p:pic>
        <p:nvPicPr>
          <p:cNvPr id="2050" name="Picture 2" descr="Observability | Dapr Docs">
            <a:extLst>
              <a:ext uri="{FF2B5EF4-FFF2-40B4-BE49-F238E27FC236}">
                <a16:creationId xmlns:a16="http://schemas.microsoft.com/office/drawing/2014/main" id="{C9D2DF2C-94D3-C52E-8F56-73E5F821635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1109" y="829230"/>
            <a:ext cx="5742256" cy="323001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a:extLst>
              <a:ext uri="{FF2B5EF4-FFF2-40B4-BE49-F238E27FC236}">
                <a16:creationId xmlns:a16="http://schemas.microsoft.com/office/drawing/2014/main" id="{A7B53B0F-DDBE-5912-6B86-C39560BF161C}"/>
              </a:ext>
            </a:extLst>
          </p:cNvPr>
          <p:cNvGrpSpPr/>
          <p:nvPr/>
        </p:nvGrpSpPr>
        <p:grpSpPr>
          <a:xfrm>
            <a:off x="6730626" y="1267524"/>
            <a:ext cx="3079946" cy="1736193"/>
            <a:chOff x="6730626" y="1267524"/>
            <a:chExt cx="2541561" cy="1736193"/>
          </a:xfrm>
        </p:grpSpPr>
        <p:sp>
          <p:nvSpPr>
            <p:cNvPr id="2" name="矩形 1">
              <a:extLst>
                <a:ext uri="{FF2B5EF4-FFF2-40B4-BE49-F238E27FC236}">
                  <a16:creationId xmlns:a16="http://schemas.microsoft.com/office/drawing/2014/main" id="{3BA0827E-6957-74A7-92F7-2920CF67A2A7}"/>
                </a:ext>
              </a:extLst>
            </p:cNvPr>
            <p:cNvSpPr/>
            <p:nvPr/>
          </p:nvSpPr>
          <p:spPr>
            <a:xfrm>
              <a:off x="6730626" y="1549535"/>
              <a:ext cx="2541559" cy="298060"/>
            </a:xfrm>
            <a:prstGeom prst="rect">
              <a:avLst/>
            </a:prstGeom>
            <a:solidFill>
              <a:schemeClr val="bg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dirty="0"/>
                <a:t>Network</a:t>
              </a:r>
              <a:endParaRPr kumimoji="1" lang="zh-CN" altLang="en-US" dirty="0"/>
            </a:p>
          </p:txBody>
        </p:sp>
        <p:sp>
          <p:nvSpPr>
            <p:cNvPr id="9" name="矩形 8">
              <a:extLst>
                <a:ext uri="{FF2B5EF4-FFF2-40B4-BE49-F238E27FC236}">
                  <a16:creationId xmlns:a16="http://schemas.microsoft.com/office/drawing/2014/main" id="{AD021703-4B40-989F-6C2B-9E7E9A0B923C}"/>
                </a:ext>
              </a:extLst>
            </p:cNvPr>
            <p:cNvSpPr/>
            <p:nvPr/>
          </p:nvSpPr>
          <p:spPr>
            <a:xfrm>
              <a:off x="6730627" y="2114969"/>
              <a:ext cx="2541560" cy="29806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dirty="0"/>
                <a:t>HTTP</a:t>
              </a:r>
              <a:r>
                <a:rPr kumimoji="1" lang="zh-CN" altLang="en-US" dirty="0"/>
                <a:t> </a:t>
              </a:r>
              <a:r>
                <a:rPr kumimoji="1" lang="en-US" altLang="zh-CN" dirty="0"/>
                <a:t>Framework</a:t>
              </a:r>
              <a:endParaRPr kumimoji="1" lang="zh-CN" altLang="en-US" dirty="0"/>
            </a:p>
          </p:txBody>
        </p:sp>
        <p:sp>
          <p:nvSpPr>
            <p:cNvPr id="10" name="矩形 9">
              <a:extLst>
                <a:ext uri="{FF2B5EF4-FFF2-40B4-BE49-F238E27FC236}">
                  <a16:creationId xmlns:a16="http://schemas.microsoft.com/office/drawing/2014/main" id="{99DA3D7C-9BD8-8AFC-9CBE-E7C6CB542B6F}"/>
                </a:ext>
              </a:extLst>
            </p:cNvPr>
            <p:cNvSpPr/>
            <p:nvPr/>
          </p:nvSpPr>
          <p:spPr>
            <a:xfrm>
              <a:off x="6730626" y="2705657"/>
              <a:ext cx="1165686" cy="298060"/>
            </a:xfrm>
            <a:prstGeom prst="rect">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400" dirty="0" err="1"/>
                <a:t>ProcessorA</a:t>
              </a:r>
              <a:endParaRPr kumimoji="1" lang="zh-CN" altLang="en-US" sz="1400" dirty="0"/>
            </a:p>
          </p:txBody>
        </p:sp>
        <p:cxnSp>
          <p:nvCxnSpPr>
            <p:cNvPr id="4" name="直线箭头连接符 3">
              <a:extLst>
                <a:ext uri="{FF2B5EF4-FFF2-40B4-BE49-F238E27FC236}">
                  <a16:creationId xmlns:a16="http://schemas.microsoft.com/office/drawing/2014/main" id="{50956DB4-2884-F6EB-9798-BB3BD1F93682}"/>
                </a:ext>
              </a:extLst>
            </p:cNvPr>
            <p:cNvCxnSpPr/>
            <p:nvPr/>
          </p:nvCxnSpPr>
          <p:spPr>
            <a:xfrm>
              <a:off x="7896314" y="1267524"/>
              <a:ext cx="0" cy="28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FDE5395D-3ECD-E840-2E83-7213CCBC60EF}"/>
                </a:ext>
              </a:extLst>
            </p:cNvPr>
            <p:cNvCxnSpPr/>
            <p:nvPr/>
          </p:nvCxnSpPr>
          <p:spPr>
            <a:xfrm>
              <a:off x="8065806" y="1267524"/>
              <a:ext cx="0" cy="28201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直线箭头连接符 13">
              <a:extLst>
                <a:ext uri="{FF2B5EF4-FFF2-40B4-BE49-F238E27FC236}">
                  <a16:creationId xmlns:a16="http://schemas.microsoft.com/office/drawing/2014/main" id="{682BC476-ECB6-547A-E372-3B550C1FA890}"/>
                </a:ext>
              </a:extLst>
            </p:cNvPr>
            <p:cNvCxnSpPr/>
            <p:nvPr/>
          </p:nvCxnSpPr>
          <p:spPr>
            <a:xfrm>
              <a:off x="7896314" y="1847595"/>
              <a:ext cx="0" cy="28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ADB3E7FD-177B-B364-D4B3-E10AB3BB8E0D}"/>
                </a:ext>
              </a:extLst>
            </p:cNvPr>
            <p:cNvCxnSpPr/>
            <p:nvPr/>
          </p:nvCxnSpPr>
          <p:spPr>
            <a:xfrm>
              <a:off x="8065806" y="1847595"/>
              <a:ext cx="0" cy="28201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20E815A4-2D40-FCBC-313C-0B1168311412}"/>
                </a:ext>
              </a:extLst>
            </p:cNvPr>
            <p:cNvCxnSpPr/>
            <p:nvPr/>
          </p:nvCxnSpPr>
          <p:spPr>
            <a:xfrm>
              <a:off x="7363627" y="2413029"/>
              <a:ext cx="0" cy="28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线箭头连接符 16">
              <a:extLst>
                <a:ext uri="{FF2B5EF4-FFF2-40B4-BE49-F238E27FC236}">
                  <a16:creationId xmlns:a16="http://schemas.microsoft.com/office/drawing/2014/main" id="{B7A00BBE-D4ED-1007-A561-7555CFB1BEED}"/>
                </a:ext>
              </a:extLst>
            </p:cNvPr>
            <p:cNvCxnSpPr/>
            <p:nvPr/>
          </p:nvCxnSpPr>
          <p:spPr>
            <a:xfrm>
              <a:off x="7533119" y="2413029"/>
              <a:ext cx="0" cy="28201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3F44DAD8-BD63-5FCA-0066-570C7F7AA153}"/>
                </a:ext>
              </a:extLst>
            </p:cNvPr>
            <p:cNvSpPr/>
            <p:nvPr/>
          </p:nvSpPr>
          <p:spPr>
            <a:xfrm>
              <a:off x="8065806" y="2705657"/>
              <a:ext cx="1206380" cy="298060"/>
            </a:xfrm>
            <a:prstGeom prst="rect">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400" dirty="0" err="1"/>
                <a:t>ProcessorB</a:t>
              </a:r>
              <a:endParaRPr kumimoji="1" lang="zh-CN" altLang="en-US" sz="1400" dirty="0"/>
            </a:p>
          </p:txBody>
        </p:sp>
        <p:cxnSp>
          <p:nvCxnSpPr>
            <p:cNvPr id="19" name="直线箭头连接符 18">
              <a:extLst>
                <a:ext uri="{FF2B5EF4-FFF2-40B4-BE49-F238E27FC236}">
                  <a16:creationId xmlns:a16="http://schemas.microsoft.com/office/drawing/2014/main" id="{EB787985-F564-2710-8AC8-0C0AA2F9EF0D}"/>
                </a:ext>
              </a:extLst>
            </p:cNvPr>
            <p:cNvCxnSpPr/>
            <p:nvPr/>
          </p:nvCxnSpPr>
          <p:spPr>
            <a:xfrm>
              <a:off x="8703892" y="2413028"/>
              <a:ext cx="0" cy="282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线箭头连接符 19">
              <a:extLst>
                <a:ext uri="{FF2B5EF4-FFF2-40B4-BE49-F238E27FC236}">
                  <a16:creationId xmlns:a16="http://schemas.microsoft.com/office/drawing/2014/main" id="{1D8F93E4-CC0B-DA6D-93E5-5D21A7E218E1}"/>
                </a:ext>
              </a:extLst>
            </p:cNvPr>
            <p:cNvCxnSpPr/>
            <p:nvPr/>
          </p:nvCxnSpPr>
          <p:spPr>
            <a:xfrm>
              <a:off x="8873384" y="2413028"/>
              <a:ext cx="0" cy="282011"/>
            </a:xfrm>
            <a:prstGeom prst="straightConnector1">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8" name="左大括号 7">
            <a:extLst>
              <a:ext uri="{FF2B5EF4-FFF2-40B4-BE49-F238E27FC236}">
                <a16:creationId xmlns:a16="http://schemas.microsoft.com/office/drawing/2014/main" id="{D6CD3C3F-012D-8917-A403-333B0EF0EA3A}"/>
              </a:ext>
            </a:extLst>
          </p:cNvPr>
          <p:cNvSpPr/>
          <p:nvPr/>
        </p:nvSpPr>
        <p:spPr>
          <a:xfrm>
            <a:off x="9964484" y="1759820"/>
            <a:ext cx="333027" cy="94583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3" name="矩形 22">
            <a:extLst>
              <a:ext uri="{FF2B5EF4-FFF2-40B4-BE49-F238E27FC236}">
                <a16:creationId xmlns:a16="http://schemas.microsoft.com/office/drawing/2014/main" id="{C907F199-D3DF-2FDD-A71B-3A9F1C049F47}"/>
              </a:ext>
            </a:extLst>
          </p:cNvPr>
          <p:cNvSpPr/>
          <p:nvPr/>
        </p:nvSpPr>
        <p:spPr>
          <a:xfrm>
            <a:off x="10333451" y="1574858"/>
            <a:ext cx="1653514" cy="29806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200" dirty="0" err="1"/>
              <a:t>Interceptor.before</a:t>
            </a:r>
            <a:endParaRPr kumimoji="1" lang="zh-CN" altLang="en-US" sz="1200" dirty="0"/>
          </a:p>
        </p:txBody>
      </p:sp>
      <p:sp>
        <p:nvSpPr>
          <p:cNvPr id="24" name="矩形 23">
            <a:extLst>
              <a:ext uri="{FF2B5EF4-FFF2-40B4-BE49-F238E27FC236}">
                <a16:creationId xmlns:a16="http://schemas.microsoft.com/office/drawing/2014/main" id="{6AF48AD3-03F2-6969-D929-F1DF1F97FC91}"/>
              </a:ext>
            </a:extLst>
          </p:cNvPr>
          <p:cNvSpPr/>
          <p:nvPr/>
        </p:nvSpPr>
        <p:spPr>
          <a:xfrm>
            <a:off x="10350499" y="2598027"/>
            <a:ext cx="1653514" cy="298060"/>
          </a:xfrm>
          <a:prstGeom prst="rect">
            <a:avLst/>
          </a:prstGeom>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200" dirty="0" err="1"/>
              <a:t>Interceptor.after</a:t>
            </a:r>
            <a:endParaRPr kumimoji="1" lang="zh-CN" altLang="en-US" sz="1200" dirty="0"/>
          </a:p>
        </p:txBody>
      </p:sp>
      <p:sp>
        <p:nvSpPr>
          <p:cNvPr id="25" name="矩形 24">
            <a:extLst>
              <a:ext uri="{FF2B5EF4-FFF2-40B4-BE49-F238E27FC236}">
                <a16:creationId xmlns:a16="http://schemas.microsoft.com/office/drawing/2014/main" id="{DE2CBBDF-FFB4-53E7-BEBF-9902E8CC6C03}"/>
              </a:ext>
            </a:extLst>
          </p:cNvPr>
          <p:cNvSpPr/>
          <p:nvPr/>
        </p:nvSpPr>
        <p:spPr>
          <a:xfrm>
            <a:off x="10350498" y="2083708"/>
            <a:ext cx="1632891" cy="298060"/>
          </a:xfrm>
          <a:prstGeom prst="rect">
            <a:avLst/>
          </a:prstGeom>
          <a:solidFill>
            <a:srgbClr val="00B0F0"/>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kumimoji="1" lang="en-US" altLang="zh-CN" sz="1400" dirty="0"/>
              <a:t>Processor</a:t>
            </a:r>
            <a:r>
              <a:rPr kumimoji="1" lang="zh-CN" altLang="en-US" sz="1400" dirty="0"/>
              <a:t> </a:t>
            </a:r>
            <a:r>
              <a:rPr kumimoji="1" lang="en-US" altLang="zh-CN" sz="1400" dirty="0"/>
              <a:t>X</a:t>
            </a:r>
            <a:endParaRPr kumimoji="1" lang="zh-CN" altLang="en-US" sz="1400" dirty="0"/>
          </a:p>
        </p:txBody>
      </p:sp>
      <p:sp>
        <p:nvSpPr>
          <p:cNvPr id="11" name="文本框 10">
            <a:extLst>
              <a:ext uri="{FF2B5EF4-FFF2-40B4-BE49-F238E27FC236}">
                <a16:creationId xmlns:a16="http://schemas.microsoft.com/office/drawing/2014/main" id="{D02A56FB-1EEE-8612-3EA5-9A1DBCA912C2}"/>
              </a:ext>
            </a:extLst>
          </p:cNvPr>
          <p:cNvSpPr txBox="1"/>
          <p:nvPr/>
        </p:nvSpPr>
        <p:spPr>
          <a:xfrm>
            <a:off x="8933407" y="3182932"/>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半自动</a:t>
            </a:r>
          </a:p>
        </p:txBody>
      </p:sp>
      <p:sp>
        <p:nvSpPr>
          <p:cNvPr id="27" name="文本框 26">
            <a:extLst>
              <a:ext uri="{FF2B5EF4-FFF2-40B4-BE49-F238E27FC236}">
                <a16:creationId xmlns:a16="http://schemas.microsoft.com/office/drawing/2014/main" id="{8C52234B-8FD9-FB11-A920-6B44B075CA82}"/>
              </a:ext>
            </a:extLst>
          </p:cNvPr>
          <p:cNvSpPr txBox="1"/>
          <p:nvPr/>
        </p:nvSpPr>
        <p:spPr>
          <a:xfrm>
            <a:off x="8888708" y="5812409"/>
            <a:ext cx="87716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全自动</a:t>
            </a:r>
          </a:p>
        </p:txBody>
      </p:sp>
      <p:pic>
        <p:nvPicPr>
          <p:cNvPr id="2052" name="Picture 4" descr="What is Java Bytecode ? | Beginner | Java Programming | Compiler |  Interpreter | JVM - YouTube">
            <a:extLst>
              <a:ext uri="{FF2B5EF4-FFF2-40B4-BE49-F238E27FC236}">
                <a16:creationId xmlns:a16="http://schemas.microsoft.com/office/drawing/2014/main" id="{78125974-954E-8995-6215-E1C62860DF7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15" t="6592" r="2388" b="9216"/>
          <a:stretch/>
        </p:blipFill>
        <p:spPr bwMode="auto">
          <a:xfrm>
            <a:off x="6603269" y="4107740"/>
            <a:ext cx="3079945" cy="1525764"/>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6C9AFFD2-F497-F732-7DDC-437BBF070B12}"/>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1913407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en-US" altLang="zh-CN" sz="2000" b="1" dirty="0" err="1">
                <a:solidFill>
                  <a:srgbClr val="FE6700"/>
                </a:solidFill>
                <a:latin typeface="微软雅黑" panose="020B0503020204020204" pitchFamily="34" charset="-122"/>
                <a:ea typeface="微软雅黑" panose="020B0503020204020204" pitchFamily="34" charset="-122"/>
                <a:sym typeface="Impact" panose="020B0806030902050204" pitchFamily="34" charset="0"/>
              </a:rPr>
              <a:t>eBPF</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 </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&amp;</a:t>
            </a: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 应用可观测</a:t>
            </a:r>
          </a:p>
        </p:txBody>
      </p:sp>
      <p:pic>
        <p:nvPicPr>
          <p:cNvPr id="4" name="图片 3">
            <a:extLst>
              <a:ext uri="{FF2B5EF4-FFF2-40B4-BE49-F238E27FC236}">
                <a16:creationId xmlns:a16="http://schemas.microsoft.com/office/drawing/2014/main" id="{56F2F69C-3549-CC42-DFA8-AE33B96FD5AD}"/>
              </a:ext>
            </a:extLst>
          </p:cNvPr>
          <p:cNvPicPr>
            <a:picLocks noChangeAspect="1"/>
          </p:cNvPicPr>
          <p:nvPr/>
        </p:nvPicPr>
        <p:blipFill>
          <a:blip r:embed="rId3">
            <a:duotone>
              <a:prstClr val="black"/>
              <a:srgbClr val="D9C3A5">
                <a:tint val="50000"/>
                <a:satMod val="180000"/>
              </a:srgbClr>
            </a:duotone>
          </a:blip>
          <a:stretch>
            <a:fillRect/>
          </a:stretch>
        </p:blipFill>
        <p:spPr>
          <a:xfrm>
            <a:off x="249310" y="1259499"/>
            <a:ext cx="6460771" cy="4808015"/>
          </a:xfrm>
          <a:prstGeom prst="rect">
            <a:avLst/>
          </a:prstGeom>
        </p:spPr>
      </p:pic>
      <p:sp>
        <p:nvSpPr>
          <p:cNvPr id="5" name="圆角矩形 4">
            <a:extLst>
              <a:ext uri="{FF2B5EF4-FFF2-40B4-BE49-F238E27FC236}">
                <a16:creationId xmlns:a16="http://schemas.microsoft.com/office/drawing/2014/main" id="{388FEB1F-41DC-6971-0DC6-9A2334884926}"/>
              </a:ext>
            </a:extLst>
          </p:cNvPr>
          <p:cNvSpPr/>
          <p:nvPr/>
        </p:nvSpPr>
        <p:spPr>
          <a:xfrm>
            <a:off x="6841166" y="1158404"/>
            <a:ext cx="2194144" cy="394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无侵入</a:t>
            </a:r>
          </a:p>
        </p:txBody>
      </p:sp>
      <p:sp>
        <p:nvSpPr>
          <p:cNvPr id="6" name="圆角矩形 5">
            <a:extLst>
              <a:ext uri="{FF2B5EF4-FFF2-40B4-BE49-F238E27FC236}">
                <a16:creationId xmlns:a16="http://schemas.microsoft.com/office/drawing/2014/main" id="{04AE8C19-4D42-8C97-0F29-EE2948372D91}"/>
              </a:ext>
            </a:extLst>
          </p:cNvPr>
          <p:cNvSpPr/>
          <p:nvPr/>
        </p:nvSpPr>
        <p:spPr>
          <a:xfrm>
            <a:off x="9748546" y="1158404"/>
            <a:ext cx="2194144" cy="39435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高性能</a:t>
            </a:r>
          </a:p>
        </p:txBody>
      </p:sp>
      <p:sp>
        <p:nvSpPr>
          <p:cNvPr id="7" name="矩形 4">
            <a:extLst>
              <a:ext uri="{FF2B5EF4-FFF2-40B4-BE49-F238E27FC236}">
                <a16:creationId xmlns:a16="http://schemas.microsoft.com/office/drawing/2014/main" id="{BE69A0BC-B18C-073D-6ED4-AAD9CC9A211F}"/>
              </a:ext>
            </a:extLst>
          </p:cNvPr>
          <p:cNvSpPr txBox="1"/>
          <p:nvPr/>
        </p:nvSpPr>
        <p:spPr>
          <a:xfrm>
            <a:off x="6884862" y="1552759"/>
            <a:ext cx="2150448" cy="897425"/>
          </a:xfrm>
          <a:prstGeom prst="rect">
            <a:avLst/>
          </a:prstGeom>
          <a:ln w="12700">
            <a:noFill/>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zh-CN" altLang="en-US" sz="1200" dirty="0">
                <a:latin typeface="Alibaba PuHuiTi R" pitchFamily="18" charset="-122"/>
                <a:ea typeface="Alibaba PuHuiTi R" pitchFamily="18" charset="-122"/>
                <a:cs typeface="Alibaba PuHuiTi R" pitchFamily="18" charset="-122"/>
              </a:rPr>
              <a:t>无需修改代码</a:t>
            </a:r>
            <a:endParaRPr lang="en-US" altLang="zh-CN" sz="1200" dirty="0">
              <a:latin typeface="Alibaba PuHuiTi R" pitchFamily="18" charset="-122"/>
              <a:ea typeface="Alibaba PuHuiTi R" pitchFamily="18" charset="-122"/>
              <a:cs typeface="Alibaba PuHuiTi R" pitchFamily="18" charset="-122"/>
            </a:endParaRPr>
          </a:p>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zh-CN" altLang="en-US" sz="1200" dirty="0">
                <a:latin typeface="Alibaba PuHuiTi R" pitchFamily="18" charset="-122"/>
                <a:ea typeface="Alibaba PuHuiTi R" pitchFamily="18" charset="-122"/>
                <a:cs typeface="Alibaba PuHuiTi R" pitchFamily="18" charset="-122"/>
              </a:rPr>
              <a:t>适应所有语言</a:t>
            </a:r>
            <a:endParaRPr lang="en-US" altLang="zh-CN" sz="1200" dirty="0">
              <a:latin typeface="Alibaba PuHuiTi R" pitchFamily="18" charset="-122"/>
              <a:ea typeface="Alibaba PuHuiTi R" pitchFamily="18" charset="-122"/>
              <a:cs typeface="Alibaba PuHuiTi R" pitchFamily="18" charset="-122"/>
            </a:endParaRPr>
          </a:p>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zh-CN" altLang="en-US" sz="1200" dirty="0">
                <a:latin typeface="Alibaba PuHuiTi R" pitchFamily="18" charset="-122"/>
                <a:ea typeface="Alibaba PuHuiTi R" pitchFamily="18" charset="-122"/>
                <a:cs typeface="Alibaba PuHuiTi R" pitchFamily="18" charset="-122"/>
              </a:rPr>
              <a:t>只需部署一个</a:t>
            </a:r>
            <a:r>
              <a:rPr lang="en-US" altLang="zh-CN" sz="1200" dirty="0">
                <a:latin typeface="Alibaba PuHuiTi R" pitchFamily="18" charset="-122"/>
                <a:ea typeface="Alibaba PuHuiTi R" pitchFamily="18" charset="-122"/>
                <a:cs typeface="Alibaba PuHuiTi R" pitchFamily="18" charset="-122"/>
              </a:rPr>
              <a:t>Agent</a:t>
            </a:r>
          </a:p>
        </p:txBody>
      </p:sp>
      <p:sp>
        <p:nvSpPr>
          <p:cNvPr id="8" name="矩形 4">
            <a:extLst>
              <a:ext uri="{FF2B5EF4-FFF2-40B4-BE49-F238E27FC236}">
                <a16:creationId xmlns:a16="http://schemas.microsoft.com/office/drawing/2014/main" id="{E56D67B8-D5ED-7C69-EFC3-F77B39952A29}"/>
              </a:ext>
            </a:extLst>
          </p:cNvPr>
          <p:cNvSpPr txBox="1"/>
          <p:nvPr/>
        </p:nvSpPr>
        <p:spPr>
          <a:xfrm>
            <a:off x="9792242" y="1582747"/>
            <a:ext cx="2150448" cy="897425"/>
          </a:xfrm>
          <a:prstGeom prst="rect">
            <a:avLst/>
          </a:prstGeom>
          <a:ln w="12700">
            <a:noFill/>
            <a:miter lim="400000"/>
          </a:ln>
          <a:extLst>
            <a:ext uri="{C572A759-6A51-4108-AA02-DFA0A04FC94B}">
              <ma14:wrappingTextBoxFlag xmlns:ma14="http://schemas.microsoft.com/office/mac/drawingml/2011/main" xmlns="" val="1"/>
            </a:ext>
          </a:extLst>
        </p:spPr>
        <p:txBody>
          <a:bodyPr wrap="square" lIns="34289" rIns="34289">
            <a:spAutoFit/>
          </a:bodyPr>
          <a:lstStyle/>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zh-CN" altLang="en-US" sz="1200" dirty="0">
                <a:latin typeface="Alibaba PuHuiTi R" pitchFamily="18" charset="-122"/>
                <a:ea typeface="Alibaba PuHuiTi R" pitchFamily="18" charset="-122"/>
                <a:cs typeface="Alibaba PuHuiTi R" pitchFamily="18" charset="-122"/>
              </a:rPr>
              <a:t>内核态处理</a:t>
            </a:r>
            <a:r>
              <a:rPr lang="en-US" altLang="zh-CN" sz="1200" dirty="0">
                <a:latin typeface="Alibaba PuHuiTi R" pitchFamily="18" charset="-122"/>
                <a:ea typeface="Alibaba PuHuiTi R" pitchFamily="18" charset="-122"/>
                <a:cs typeface="Alibaba PuHuiTi R" pitchFamily="18" charset="-122"/>
              </a:rPr>
              <a:t>/</a:t>
            </a:r>
            <a:r>
              <a:rPr lang="zh-CN" altLang="en-US" sz="1200" dirty="0">
                <a:latin typeface="Alibaba PuHuiTi R" pitchFamily="18" charset="-122"/>
                <a:ea typeface="Alibaba PuHuiTi R" pitchFamily="18" charset="-122"/>
                <a:cs typeface="Alibaba PuHuiTi R" pitchFamily="18" charset="-122"/>
              </a:rPr>
              <a:t>过滤</a:t>
            </a:r>
            <a:endParaRPr lang="en-US" altLang="zh-CN" sz="1200" dirty="0">
              <a:latin typeface="Alibaba PuHuiTi R" pitchFamily="18" charset="-122"/>
              <a:ea typeface="Alibaba PuHuiTi R" pitchFamily="18" charset="-122"/>
              <a:cs typeface="Alibaba PuHuiTi R" pitchFamily="18" charset="-122"/>
            </a:endParaRPr>
          </a:p>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en-US" altLang="zh-CN" sz="1200" dirty="0">
                <a:latin typeface="Alibaba PuHuiTi R" pitchFamily="18" charset="-122"/>
                <a:ea typeface="Alibaba PuHuiTi R" pitchFamily="18" charset="-122"/>
                <a:cs typeface="Alibaba PuHuiTi R" pitchFamily="18" charset="-122"/>
              </a:rPr>
              <a:t>Zero</a:t>
            </a:r>
            <a:r>
              <a:rPr lang="zh-CN" altLang="en-US" sz="1200" dirty="0">
                <a:latin typeface="Alibaba PuHuiTi R" pitchFamily="18" charset="-122"/>
                <a:ea typeface="Alibaba PuHuiTi R" pitchFamily="18" charset="-122"/>
                <a:cs typeface="Alibaba PuHuiTi R" pitchFamily="18" charset="-122"/>
              </a:rPr>
              <a:t> </a:t>
            </a:r>
            <a:r>
              <a:rPr lang="en-US" altLang="zh-CN" sz="1200" dirty="0">
                <a:latin typeface="Alibaba PuHuiTi R" pitchFamily="18" charset="-122"/>
                <a:ea typeface="Alibaba PuHuiTi R" pitchFamily="18" charset="-122"/>
                <a:cs typeface="Alibaba PuHuiTi R" pitchFamily="18" charset="-122"/>
              </a:rPr>
              <a:t>Copy</a:t>
            </a:r>
          </a:p>
          <a:p>
            <a:pPr marL="128588" indent="-128588">
              <a:lnSpc>
                <a:spcPct val="150000"/>
              </a:lnSpc>
              <a:buFont typeface="Arial" panose="020B0604020202020204" pitchFamily="34" charset="0"/>
              <a:buChar char="•"/>
              <a:defRPr sz="2400">
                <a:solidFill>
                  <a:srgbClr val="FF7200"/>
                </a:solidFill>
                <a:latin typeface="FZLanTingHei-R-GBK"/>
                <a:ea typeface="FZLanTingHei-R-GBK"/>
                <a:cs typeface="FZLanTingHei-R-GBK"/>
                <a:sym typeface="FZLanTingHei-R-GBK"/>
              </a:defRPr>
            </a:pPr>
            <a:r>
              <a:rPr lang="zh-CN" altLang="en-US" sz="1200" dirty="0">
                <a:latin typeface="Alibaba PuHuiTi R" pitchFamily="18" charset="-122"/>
                <a:ea typeface="Alibaba PuHuiTi R" pitchFamily="18" charset="-122"/>
                <a:cs typeface="Alibaba PuHuiTi R" pitchFamily="18" charset="-122"/>
              </a:rPr>
              <a:t>采样机制</a:t>
            </a:r>
            <a:endParaRPr lang="en-US" altLang="zh-CN" sz="1200" dirty="0">
              <a:latin typeface="Alibaba PuHuiTi R" pitchFamily="18" charset="-122"/>
              <a:ea typeface="Alibaba PuHuiTi R" pitchFamily="18" charset="-122"/>
              <a:cs typeface="Alibaba PuHuiTi R" pitchFamily="18" charset="-122"/>
            </a:endParaRPr>
          </a:p>
        </p:txBody>
      </p:sp>
      <p:sp>
        <p:nvSpPr>
          <p:cNvPr id="9" name="文本框 8">
            <a:extLst>
              <a:ext uri="{FF2B5EF4-FFF2-40B4-BE49-F238E27FC236}">
                <a16:creationId xmlns:a16="http://schemas.microsoft.com/office/drawing/2014/main" id="{1A76130C-911D-B375-9088-05B87E2056AB}"/>
              </a:ext>
            </a:extLst>
          </p:cNvPr>
          <p:cNvSpPr txBox="1"/>
          <p:nvPr/>
        </p:nvSpPr>
        <p:spPr>
          <a:xfrm>
            <a:off x="7311572" y="2696811"/>
            <a:ext cx="3044423" cy="369331"/>
          </a:xfrm>
          <a:prstGeom prst="rect">
            <a:avLst/>
          </a:prstGeom>
          <a:noFill/>
          <a:ln w="12700">
            <a:noFill/>
          </a:ln>
        </p:spPr>
        <p:txBody>
          <a:bodyPr wrap="none" rtlCol="0">
            <a:spAutoFit/>
          </a:bodyPr>
          <a:lstStyle/>
          <a:p>
            <a:pPr algn="l"/>
            <a:r>
              <a:rPr kumimoji="1" lang="zh-CN" altLang="en-US" b="0" dirty="0">
                <a:effectLst/>
                <a:latin typeface="Courier New" panose="02070309020205020404" pitchFamily="49" charset="0"/>
              </a:rPr>
              <a:t>一些优秀的</a:t>
            </a:r>
            <a:r>
              <a:rPr kumimoji="1" lang="en-US" altLang="zh-CN" b="0" dirty="0" err="1">
                <a:effectLst/>
                <a:latin typeface="Courier New" panose="02070309020205020404" pitchFamily="49" charset="0"/>
              </a:rPr>
              <a:t>eBPF</a:t>
            </a:r>
            <a:r>
              <a:rPr kumimoji="1" lang="zh-CN" altLang="en-US" b="0" dirty="0">
                <a:effectLst/>
                <a:latin typeface="Courier New" panose="02070309020205020404" pitchFamily="49" charset="0"/>
              </a:rPr>
              <a:t>可观测项目</a:t>
            </a:r>
          </a:p>
        </p:txBody>
      </p:sp>
      <p:sp>
        <p:nvSpPr>
          <p:cNvPr id="10" name="文本框 9">
            <a:extLst>
              <a:ext uri="{FF2B5EF4-FFF2-40B4-BE49-F238E27FC236}">
                <a16:creationId xmlns:a16="http://schemas.microsoft.com/office/drawing/2014/main" id="{2DF377F8-32AD-ECA1-F569-4E8AAA341204}"/>
              </a:ext>
            </a:extLst>
          </p:cNvPr>
          <p:cNvSpPr txBox="1"/>
          <p:nvPr/>
        </p:nvSpPr>
        <p:spPr>
          <a:xfrm>
            <a:off x="6251844" y="3239247"/>
            <a:ext cx="5566932" cy="307776"/>
          </a:xfrm>
          <a:prstGeom prst="rect">
            <a:avLst/>
          </a:prstGeom>
          <a:noFill/>
          <a:ln w="12700">
            <a:solidFill>
              <a:schemeClr val="tx1"/>
            </a:solidFill>
          </a:ln>
        </p:spPr>
        <p:txBody>
          <a:bodyPr wrap="square" rtlCol="0">
            <a:spAutoFit/>
          </a:bodyPr>
          <a:lstStyle/>
          <a:p>
            <a:r>
              <a:rPr kumimoji="1" lang="en-US" altLang="zh-CN" sz="1400" b="0" dirty="0">
                <a:effectLst/>
                <a:latin typeface="Courier New" panose="02070309020205020404" pitchFamily="49" charset="0"/>
              </a:rPr>
              <a:t>Pixie</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/pixie-io/pixie</a:t>
            </a:r>
            <a:endParaRPr kumimoji="1" lang="zh-CN" altLang="en-US" sz="1400" b="0" dirty="0">
              <a:effectLst/>
              <a:latin typeface="Courier New" panose="02070309020205020404" pitchFamily="49" charset="0"/>
            </a:endParaRPr>
          </a:p>
        </p:txBody>
      </p:sp>
      <p:sp>
        <p:nvSpPr>
          <p:cNvPr id="11" name="文本框 10">
            <a:extLst>
              <a:ext uri="{FF2B5EF4-FFF2-40B4-BE49-F238E27FC236}">
                <a16:creationId xmlns:a16="http://schemas.microsoft.com/office/drawing/2014/main" id="{0F7FEA2A-3E7D-B744-84EE-03F626C32F1B}"/>
              </a:ext>
            </a:extLst>
          </p:cNvPr>
          <p:cNvSpPr txBox="1"/>
          <p:nvPr/>
        </p:nvSpPr>
        <p:spPr>
          <a:xfrm>
            <a:off x="6251844" y="3720128"/>
            <a:ext cx="5566932" cy="307776"/>
          </a:xfrm>
          <a:prstGeom prst="rect">
            <a:avLst/>
          </a:prstGeom>
          <a:noFill/>
          <a:ln w="12700">
            <a:solidFill>
              <a:schemeClr val="tx1"/>
            </a:solidFill>
          </a:ln>
        </p:spPr>
        <p:txBody>
          <a:bodyPr wrap="square" rtlCol="0">
            <a:spAutoFit/>
          </a:bodyPr>
          <a:lstStyle/>
          <a:p>
            <a:r>
              <a:rPr kumimoji="1" lang="en-US" altLang="zh-CN" sz="1400" dirty="0">
                <a:latin typeface="Courier New" panose="02070309020205020404" pitchFamily="49" charset="0"/>
              </a:rPr>
              <a:t>Falco</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falcosecurity</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falco</a:t>
            </a:r>
            <a:endParaRPr kumimoji="1" lang="zh-CN" altLang="en-US" sz="1400" b="0" dirty="0">
              <a:effectLst/>
              <a:latin typeface="Courier New" panose="02070309020205020404" pitchFamily="49" charset="0"/>
            </a:endParaRPr>
          </a:p>
        </p:txBody>
      </p:sp>
      <p:sp>
        <p:nvSpPr>
          <p:cNvPr id="12" name="文本框 11">
            <a:extLst>
              <a:ext uri="{FF2B5EF4-FFF2-40B4-BE49-F238E27FC236}">
                <a16:creationId xmlns:a16="http://schemas.microsoft.com/office/drawing/2014/main" id="{E6B7F09E-298C-F46F-0ACB-0461CE67E839}"/>
              </a:ext>
            </a:extLst>
          </p:cNvPr>
          <p:cNvSpPr txBox="1"/>
          <p:nvPr/>
        </p:nvSpPr>
        <p:spPr>
          <a:xfrm>
            <a:off x="6248698" y="4180548"/>
            <a:ext cx="5566932" cy="307776"/>
          </a:xfrm>
          <a:prstGeom prst="rect">
            <a:avLst/>
          </a:prstGeom>
          <a:noFill/>
          <a:ln w="12700">
            <a:solidFill>
              <a:schemeClr val="tx1"/>
            </a:solidFill>
          </a:ln>
        </p:spPr>
        <p:txBody>
          <a:bodyPr wrap="square" rtlCol="0">
            <a:spAutoFit/>
          </a:bodyPr>
          <a:lstStyle/>
          <a:p>
            <a:r>
              <a:rPr kumimoji="1" lang="en-US" altLang="zh-CN" sz="1400" b="0" dirty="0" err="1">
                <a:effectLst/>
                <a:latin typeface="Courier New" panose="02070309020205020404" pitchFamily="49" charset="0"/>
              </a:rPr>
              <a:t>WaveScope</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weaveworks</a:t>
            </a:r>
            <a:r>
              <a:rPr kumimoji="1" lang="en-US" altLang="zh-CN" sz="1400" dirty="0">
                <a:latin typeface="Courier New" panose="02070309020205020404" pitchFamily="49" charset="0"/>
              </a:rPr>
              <a:t>/scope</a:t>
            </a:r>
            <a:endParaRPr kumimoji="1" lang="zh-CN" altLang="en-US" sz="1400" b="0" dirty="0">
              <a:effectLst/>
              <a:latin typeface="Courier New" panose="02070309020205020404" pitchFamily="49" charset="0"/>
            </a:endParaRPr>
          </a:p>
        </p:txBody>
      </p:sp>
      <p:sp>
        <p:nvSpPr>
          <p:cNvPr id="13" name="文本框 12">
            <a:extLst>
              <a:ext uri="{FF2B5EF4-FFF2-40B4-BE49-F238E27FC236}">
                <a16:creationId xmlns:a16="http://schemas.microsoft.com/office/drawing/2014/main" id="{50AEF0CC-E039-21D5-8544-F2FE21D509A1}"/>
              </a:ext>
            </a:extLst>
          </p:cNvPr>
          <p:cNvSpPr txBox="1"/>
          <p:nvPr/>
        </p:nvSpPr>
        <p:spPr>
          <a:xfrm>
            <a:off x="6248698" y="4631012"/>
            <a:ext cx="5566932" cy="307776"/>
          </a:xfrm>
          <a:prstGeom prst="rect">
            <a:avLst/>
          </a:prstGeom>
          <a:noFill/>
          <a:ln w="12700">
            <a:solidFill>
              <a:schemeClr val="tx1"/>
            </a:solidFill>
          </a:ln>
        </p:spPr>
        <p:txBody>
          <a:bodyPr wrap="square" rtlCol="0">
            <a:spAutoFit/>
          </a:bodyPr>
          <a:lstStyle/>
          <a:p>
            <a:r>
              <a:rPr kumimoji="1" lang="en-US" altLang="zh-CN" sz="1400" dirty="0" err="1">
                <a:latin typeface="Courier New" panose="02070309020205020404" pitchFamily="49" charset="0"/>
              </a:rPr>
              <a:t>Ecapture</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ehids</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ecapture</a:t>
            </a:r>
            <a:endParaRPr kumimoji="1" lang="zh-CN" altLang="en-US" sz="1400" b="0" dirty="0">
              <a:effectLst/>
              <a:latin typeface="Courier New" panose="02070309020205020404" pitchFamily="49" charset="0"/>
            </a:endParaRPr>
          </a:p>
        </p:txBody>
      </p:sp>
      <p:sp>
        <p:nvSpPr>
          <p:cNvPr id="14" name="文本框 13">
            <a:extLst>
              <a:ext uri="{FF2B5EF4-FFF2-40B4-BE49-F238E27FC236}">
                <a16:creationId xmlns:a16="http://schemas.microsoft.com/office/drawing/2014/main" id="{5AC0A8D8-A124-2CB3-E2F6-AD3703DB6B0B}"/>
              </a:ext>
            </a:extLst>
          </p:cNvPr>
          <p:cNvSpPr txBox="1"/>
          <p:nvPr/>
        </p:nvSpPr>
        <p:spPr>
          <a:xfrm>
            <a:off x="6248698" y="5098522"/>
            <a:ext cx="5566932" cy="307776"/>
          </a:xfrm>
          <a:prstGeom prst="rect">
            <a:avLst/>
          </a:prstGeom>
          <a:noFill/>
          <a:ln w="12700">
            <a:solidFill>
              <a:schemeClr val="tx1"/>
            </a:solidFill>
          </a:ln>
        </p:spPr>
        <p:txBody>
          <a:bodyPr wrap="square" rtlCol="0">
            <a:spAutoFit/>
          </a:bodyPr>
          <a:lstStyle/>
          <a:p>
            <a:r>
              <a:rPr kumimoji="1" lang="en-US" altLang="zh-CN" sz="1400" dirty="0" err="1">
                <a:latin typeface="Courier New" panose="02070309020205020404" pitchFamily="49" charset="0"/>
              </a:rPr>
              <a:t>hubble</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/cilium/</a:t>
            </a:r>
            <a:r>
              <a:rPr kumimoji="1" lang="en-US" altLang="zh-CN" sz="1400" dirty="0" err="1">
                <a:latin typeface="Courier New" panose="02070309020205020404" pitchFamily="49" charset="0"/>
              </a:rPr>
              <a:t>hubble</a:t>
            </a:r>
            <a:endParaRPr kumimoji="1" lang="zh-CN" altLang="en-US" sz="1400" b="0" dirty="0">
              <a:effectLst/>
              <a:latin typeface="Courier New" panose="02070309020205020404" pitchFamily="49" charset="0"/>
            </a:endParaRPr>
          </a:p>
        </p:txBody>
      </p:sp>
      <p:sp>
        <p:nvSpPr>
          <p:cNvPr id="15" name="文本框 14">
            <a:extLst>
              <a:ext uri="{FF2B5EF4-FFF2-40B4-BE49-F238E27FC236}">
                <a16:creationId xmlns:a16="http://schemas.microsoft.com/office/drawing/2014/main" id="{DB361123-5141-D4D6-6D5A-EF6EF1229B1C}"/>
              </a:ext>
            </a:extLst>
          </p:cNvPr>
          <p:cNvSpPr txBox="1"/>
          <p:nvPr/>
        </p:nvSpPr>
        <p:spPr>
          <a:xfrm>
            <a:off x="6250565" y="5556461"/>
            <a:ext cx="5566932" cy="307777"/>
          </a:xfrm>
          <a:prstGeom prst="rect">
            <a:avLst/>
          </a:prstGeom>
          <a:noFill/>
          <a:ln w="12700">
            <a:solidFill>
              <a:schemeClr val="tx1"/>
            </a:solidFill>
          </a:ln>
        </p:spPr>
        <p:txBody>
          <a:bodyPr wrap="square" rtlCol="0">
            <a:spAutoFit/>
          </a:bodyPr>
          <a:lstStyle/>
          <a:p>
            <a:r>
              <a:rPr kumimoji="1" lang="en-US" altLang="zh-CN" sz="1400" b="0" dirty="0" err="1">
                <a:effectLst/>
                <a:latin typeface="Courier New" panose="02070309020205020404" pitchFamily="49" charset="0"/>
              </a:rPr>
              <a:t>DDAgent</a:t>
            </a:r>
            <a:r>
              <a:rPr kumimoji="1" lang="zh-CN" altLang="en-US" sz="1400" b="0" dirty="0">
                <a:effectLst/>
                <a:latin typeface="Courier New" panose="02070309020205020404" pitchFamily="49" charset="0"/>
              </a:rPr>
              <a:t>：</a:t>
            </a:r>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DataDog</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datadog</a:t>
            </a:r>
            <a:r>
              <a:rPr kumimoji="1" lang="en-US" altLang="zh-CN" sz="1400" dirty="0">
                <a:latin typeface="Courier New" panose="02070309020205020404" pitchFamily="49" charset="0"/>
              </a:rPr>
              <a:t>-agent</a:t>
            </a:r>
            <a:endParaRPr kumimoji="1" lang="zh-CN" altLang="en-US" sz="1400" b="0" dirty="0">
              <a:effectLst/>
              <a:latin typeface="Courier New" panose="02070309020205020404" pitchFamily="49" charset="0"/>
            </a:endParaRPr>
          </a:p>
        </p:txBody>
      </p:sp>
      <p:sp>
        <p:nvSpPr>
          <p:cNvPr id="2" name="文本框 1">
            <a:extLst>
              <a:ext uri="{FF2B5EF4-FFF2-40B4-BE49-F238E27FC236}">
                <a16:creationId xmlns:a16="http://schemas.microsoft.com/office/drawing/2014/main" id="{7768CDDC-86BA-1728-E4A7-F1D97BF4F10A}"/>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38144424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6" name="直接连接符 1"/>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57" name="TextBox 6"/>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阿里云可观测数据采集器</a:t>
            </a:r>
            <a:r>
              <a:rPr lang="en-US" altLang="zh-CN"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a:t>
            </a:r>
            <a:r>
              <a:rPr lang="en-US" altLang="zh-CN" sz="2000" b="1" dirty="0" err="1">
                <a:solidFill>
                  <a:srgbClr val="FE6700"/>
                </a:solidFill>
                <a:latin typeface="微软雅黑" panose="020B0503020204020204" pitchFamily="34" charset="-122"/>
                <a:ea typeface="微软雅黑" panose="020B0503020204020204" pitchFamily="34" charset="-122"/>
                <a:sym typeface="Impact" panose="020B0806030902050204" pitchFamily="34" charset="0"/>
              </a:rPr>
              <a:t>iLogtail</a:t>
            </a:r>
            <a:endPar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endParaRPr>
          </a:p>
        </p:txBody>
      </p:sp>
      <p:cxnSp>
        <p:nvCxnSpPr>
          <p:cNvPr id="6" name="直线连接符 5">
            <a:extLst>
              <a:ext uri="{FF2B5EF4-FFF2-40B4-BE49-F238E27FC236}">
                <a16:creationId xmlns:a16="http://schemas.microsoft.com/office/drawing/2014/main" id="{709176D5-5060-F68C-CB89-E848ABC04062}"/>
              </a:ext>
            </a:extLst>
          </p:cNvPr>
          <p:cNvCxnSpPr>
            <a:cxnSpLocks/>
          </p:cNvCxnSpPr>
          <p:nvPr/>
        </p:nvCxnSpPr>
        <p:spPr>
          <a:xfrm>
            <a:off x="905841" y="3319528"/>
            <a:ext cx="1033072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三角形 6">
            <a:extLst>
              <a:ext uri="{FF2B5EF4-FFF2-40B4-BE49-F238E27FC236}">
                <a16:creationId xmlns:a16="http://schemas.microsoft.com/office/drawing/2014/main" id="{C37A61DB-7AA3-B435-AA3C-3AA9B94C40B8}"/>
              </a:ext>
            </a:extLst>
          </p:cNvPr>
          <p:cNvSpPr/>
          <p:nvPr/>
        </p:nvSpPr>
        <p:spPr>
          <a:xfrm rot="5400000">
            <a:off x="11249530" y="3210289"/>
            <a:ext cx="192557" cy="218478"/>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cxnSp>
        <p:nvCxnSpPr>
          <p:cNvPr id="8" name="直线连接符 7">
            <a:extLst>
              <a:ext uri="{FF2B5EF4-FFF2-40B4-BE49-F238E27FC236}">
                <a16:creationId xmlns:a16="http://schemas.microsoft.com/office/drawing/2014/main" id="{0ECE0292-42F0-BA82-54E0-C0714021976F}"/>
              </a:ext>
            </a:extLst>
          </p:cNvPr>
          <p:cNvCxnSpPr>
            <a:cxnSpLocks/>
          </p:cNvCxnSpPr>
          <p:nvPr/>
        </p:nvCxnSpPr>
        <p:spPr>
          <a:xfrm>
            <a:off x="3216507" y="800273"/>
            <a:ext cx="0" cy="25192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B89DDAA-E635-1E46-FB94-D7774110FC4B}"/>
              </a:ext>
            </a:extLst>
          </p:cNvPr>
          <p:cNvSpPr txBox="1"/>
          <p:nvPr/>
        </p:nvSpPr>
        <p:spPr>
          <a:xfrm>
            <a:off x="2960347" y="3417105"/>
            <a:ext cx="562975" cy="307777"/>
          </a:xfrm>
          <a:prstGeom prst="rect">
            <a:avLst/>
          </a:prstGeom>
          <a:noFill/>
        </p:spPr>
        <p:txBody>
          <a:bodyPr wrap="none" rtlCol="0">
            <a:spAutoFit/>
          </a:bodyPr>
          <a:lstStyle/>
          <a:p>
            <a:r>
              <a:rPr kumimoji="1" lang="en-US" altLang="zh-CN" sz="1400" dirty="0">
                <a:solidFill>
                  <a:schemeClr val="tx2"/>
                </a:solidFill>
              </a:rPr>
              <a:t>2013</a:t>
            </a:r>
            <a:endParaRPr kumimoji="1" lang="zh-CN" altLang="en-US" sz="1400" dirty="0">
              <a:solidFill>
                <a:schemeClr val="tx2"/>
              </a:solidFill>
            </a:endParaRPr>
          </a:p>
        </p:txBody>
      </p:sp>
      <p:sp>
        <p:nvSpPr>
          <p:cNvPr id="10" name="文本框 9">
            <a:extLst>
              <a:ext uri="{FF2B5EF4-FFF2-40B4-BE49-F238E27FC236}">
                <a16:creationId xmlns:a16="http://schemas.microsoft.com/office/drawing/2014/main" id="{78A66B17-CB72-9266-20B4-2B2929563A7C}"/>
              </a:ext>
            </a:extLst>
          </p:cNvPr>
          <p:cNvSpPr txBox="1"/>
          <p:nvPr/>
        </p:nvSpPr>
        <p:spPr>
          <a:xfrm>
            <a:off x="8233002" y="3417105"/>
            <a:ext cx="562975" cy="307777"/>
          </a:xfrm>
          <a:prstGeom prst="rect">
            <a:avLst/>
          </a:prstGeom>
          <a:noFill/>
        </p:spPr>
        <p:txBody>
          <a:bodyPr wrap="none" rtlCol="0">
            <a:spAutoFit/>
          </a:bodyPr>
          <a:lstStyle/>
          <a:p>
            <a:r>
              <a:rPr kumimoji="1" lang="en-US" altLang="zh-CN" sz="1400" dirty="0">
                <a:solidFill>
                  <a:schemeClr val="tx2"/>
                </a:solidFill>
              </a:rPr>
              <a:t>2021</a:t>
            </a:r>
            <a:endParaRPr kumimoji="1" lang="zh-CN" altLang="en-US" sz="1400" dirty="0">
              <a:solidFill>
                <a:schemeClr val="tx2"/>
              </a:solidFill>
            </a:endParaRPr>
          </a:p>
        </p:txBody>
      </p:sp>
      <p:sp>
        <p:nvSpPr>
          <p:cNvPr id="11" name="矩形 10">
            <a:extLst>
              <a:ext uri="{FF2B5EF4-FFF2-40B4-BE49-F238E27FC236}">
                <a16:creationId xmlns:a16="http://schemas.microsoft.com/office/drawing/2014/main" id="{EC5E62C8-D952-FF53-89F5-B9BFE918631C}"/>
              </a:ext>
            </a:extLst>
          </p:cNvPr>
          <p:cNvSpPr/>
          <p:nvPr/>
        </p:nvSpPr>
        <p:spPr>
          <a:xfrm>
            <a:off x="632821" y="765638"/>
            <a:ext cx="2499082" cy="241000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b="1" dirty="0">
                <a:solidFill>
                  <a:srgbClr val="7E8B16"/>
                </a:solidFill>
              </a:rPr>
              <a:t>飞天</a:t>
            </a:r>
            <a:r>
              <a:rPr kumimoji="1" lang="en-US" altLang="zh-CN" b="1" dirty="0">
                <a:solidFill>
                  <a:srgbClr val="7E8B16"/>
                </a:solidFill>
              </a:rPr>
              <a:t>5K</a:t>
            </a:r>
            <a:r>
              <a:rPr kumimoji="1" lang="zh-CN" altLang="en-US" b="1" dirty="0">
                <a:solidFill>
                  <a:srgbClr val="7E8B16"/>
                </a:solidFill>
              </a:rPr>
              <a:t>阶段</a:t>
            </a:r>
            <a:endParaRPr kumimoji="1" lang="en-US" altLang="zh-CN" b="1" dirty="0">
              <a:solidFill>
                <a:srgbClr val="7E8B16"/>
              </a:solidFill>
            </a:endParaRPr>
          </a:p>
          <a:p>
            <a:pPr marL="142875" indent="-142875">
              <a:lnSpc>
                <a:spcPct val="150000"/>
              </a:lnSpc>
              <a:buFont typeface="Arial" panose="020B0604020202020204" pitchFamily="34" charset="0"/>
              <a:buChar char="•"/>
            </a:pPr>
            <a:r>
              <a:rPr kumimoji="1" lang="zh-CN" altLang="en-US" sz="1200" b="1" dirty="0">
                <a:solidFill>
                  <a:srgbClr val="7E8B16"/>
                </a:solidFill>
              </a:rPr>
              <a:t>问题</a:t>
            </a:r>
            <a:r>
              <a:rPr kumimoji="1" lang="zh-CN" altLang="en-US" sz="1200" dirty="0">
                <a:solidFill>
                  <a:srgbClr val="7E8B16"/>
                </a:solidFill>
              </a:rPr>
              <a:t>：日志、监控统一收集，减轻运维监控负担</a:t>
            </a:r>
            <a:endParaRPr kumimoji="1" lang="en-US" altLang="zh-CN" sz="1200" dirty="0">
              <a:solidFill>
                <a:srgbClr val="7E8B16"/>
              </a:solidFill>
            </a:endParaRPr>
          </a:p>
          <a:p>
            <a:pPr marL="142875" indent="-142875">
              <a:lnSpc>
                <a:spcPct val="150000"/>
              </a:lnSpc>
              <a:buFont typeface="Arial" panose="020B0604020202020204" pitchFamily="34" charset="0"/>
              <a:buChar char="•"/>
            </a:pPr>
            <a:r>
              <a:rPr kumimoji="1" lang="zh-CN" altLang="en-US" sz="1200" b="1" dirty="0">
                <a:solidFill>
                  <a:srgbClr val="7E8B16"/>
                </a:solidFill>
              </a:rPr>
              <a:t>特点：</a:t>
            </a:r>
            <a:r>
              <a:rPr kumimoji="1" lang="zh-CN" altLang="en-US" sz="1200" dirty="0">
                <a:solidFill>
                  <a:srgbClr val="7E8B16"/>
                </a:solidFill>
              </a:rPr>
              <a:t>日志</a:t>
            </a:r>
            <a:r>
              <a:rPr kumimoji="1" lang="en-US" altLang="zh-CN" sz="1200" dirty="0">
                <a:solidFill>
                  <a:srgbClr val="7E8B16"/>
                </a:solidFill>
              </a:rPr>
              <a:t>/</a:t>
            </a:r>
            <a:r>
              <a:rPr kumimoji="1" lang="zh-CN" altLang="en-US" sz="1200" dirty="0">
                <a:solidFill>
                  <a:srgbClr val="7E8B16"/>
                </a:solidFill>
              </a:rPr>
              <a:t>监控实时采集、采集配置</a:t>
            </a:r>
            <a:r>
              <a:rPr kumimoji="1" lang="en-US" altLang="zh-CN" sz="1200" dirty="0">
                <a:solidFill>
                  <a:srgbClr val="7E8B16"/>
                </a:solidFill>
              </a:rPr>
              <a:t>Web</a:t>
            </a:r>
            <a:r>
              <a:rPr kumimoji="1" lang="zh-CN" altLang="en-US" sz="1200" dirty="0">
                <a:solidFill>
                  <a:srgbClr val="7E8B16"/>
                </a:solidFill>
              </a:rPr>
              <a:t>管理、运行状态监控、异常自动上报</a:t>
            </a:r>
            <a:endParaRPr kumimoji="1" lang="en-US" altLang="zh-CN" sz="1200" dirty="0">
              <a:solidFill>
                <a:srgbClr val="7E8B16"/>
              </a:solidFill>
            </a:endParaRPr>
          </a:p>
          <a:p>
            <a:pPr marL="142875" indent="-142875">
              <a:lnSpc>
                <a:spcPct val="150000"/>
              </a:lnSpc>
              <a:buFont typeface="Arial" panose="020B0604020202020204" pitchFamily="34" charset="0"/>
              <a:buChar char="•"/>
            </a:pPr>
            <a:r>
              <a:rPr kumimoji="1" lang="zh-CN" altLang="en-US" sz="1200" b="1" dirty="0">
                <a:solidFill>
                  <a:srgbClr val="7E8B16"/>
                </a:solidFill>
              </a:rPr>
              <a:t>状态：</a:t>
            </a:r>
            <a:r>
              <a:rPr kumimoji="1" lang="zh-CN" altLang="en-US" sz="1200" dirty="0">
                <a:solidFill>
                  <a:srgbClr val="7E8B16"/>
                </a:solidFill>
              </a:rPr>
              <a:t>日</a:t>
            </a:r>
            <a:r>
              <a:rPr kumimoji="1" lang="en-US" altLang="zh-CN" sz="1200" dirty="0">
                <a:solidFill>
                  <a:srgbClr val="7E8B16"/>
                </a:solidFill>
              </a:rPr>
              <a:t>10TB+</a:t>
            </a:r>
            <a:r>
              <a:rPr kumimoji="1" lang="zh-CN" altLang="en-US" sz="1200" dirty="0">
                <a:solidFill>
                  <a:srgbClr val="7E8B16"/>
                </a:solidFill>
              </a:rPr>
              <a:t>数据，</a:t>
            </a:r>
            <a:r>
              <a:rPr kumimoji="1" lang="en-US" altLang="zh-CN" sz="1200" dirty="0">
                <a:solidFill>
                  <a:srgbClr val="7E8B16"/>
                </a:solidFill>
              </a:rPr>
              <a:t>3W+</a:t>
            </a:r>
            <a:r>
              <a:rPr kumimoji="1" lang="zh-CN" altLang="en-US" sz="1200" dirty="0">
                <a:solidFill>
                  <a:srgbClr val="7E8B16"/>
                </a:solidFill>
              </a:rPr>
              <a:t>部署</a:t>
            </a:r>
          </a:p>
        </p:txBody>
      </p:sp>
      <p:sp>
        <p:nvSpPr>
          <p:cNvPr id="12" name="文本框 11">
            <a:extLst>
              <a:ext uri="{FF2B5EF4-FFF2-40B4-BE49-F238E27FC236}">
                <a16:creationId xmlns:a16="http://schemas.microsoft.com/office/drawing/2014/main" id="{9951BCFC-6AAA-995F-DC4C-F4D299CC2946}"/>
              </a:ext>
            </a:extLst>
          </p:cNvPr>
          <p:cNvSpPr txBox="1"/>
          <p:nvPr/>
        </p:nvSpPr>
        <p:spPr>
          <a:xfrm>
            <a:off x="5591914" y="3417105"/>
            <a:ext cx="562975" cy="307777"/>
          </a:xfrm>
          <a:prstGeom prst="rect">
            <a:avLst/>
          </a:prstGeom>
          <a:noFill/>
        </p:spPr>
        <p:txBody>
          <a:bodyPr wrap="none" rtlCol="0">
            <a:spAutoFit/>
          </a:bodyPr>
          <a:lstStyle/>
          <a:p>
            <a:r>
              <a:rPr kumimoji="1" lang="en-US" altLang="zh-CN" sz="1400" dirty="0">
                <a:solidFill>
                  <a:schemeClr val="tx2"/>
                </a:solidFill>
              </a:rPr>
              <a:t>2017</a:t>
            </a:r>
            <a:endParaRPr kumimoji="1" lang="zh-CN" altLang="en-US" sz="1400" dirty="0">
              <a:solidFill>
                <a:schemeClr val="tx2"/>
              </a:solidFill>
            </a:endParaRPr>
          </a:p>
        </p:txBody>
      </p:sp>
      <p:cxnSp>
        <p:nvCxnSpPr>
          <p:cNvPr id="13" name="直线连接符 12">
            <a:extLst>
              <a:ext uri="{FF2B5EF4-FFF2-40B4-BE49-F238E27FC236}">
                <a16:creationId xmlns:a16="http://schemas.microsoft.com/office/drawing/2014/main" id="{B3ECB5A7-43AB-E455-72DF-1A894ACB0DFE}"/>
              </a:ext>
            </a:extLst>
          </p:cNvPr>
          <p:cNvCxnSpPr>
            <a:cxnSpLocks/>
          </p:cNvCxnSpPr>
          <p:nvPr/>
        </p:nvCxnSpPr>
        <p:spPr>
          <a:xfrm>
            <a:off x="5846659" y="800273"/>
            <a:ext cx="0" cy="25192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4" name="直线连接符 13">
            <a:extLst>
              <a:ext uri="{FF2B5EF4-FFF2-40B4-BE49-F238E27FC236}">
                <a16:creationId xmlns:a16="http://schemas.microsoft.com/office/drawing/2014/main" id="{B8B134C2-9999-BA09-21DF-00232A3F0B49}"/>
              </a:ext>
            </a:extLst>
          </p:cNvPr>
          <p:cNvCxnSpPr>
            <a:cxnSpLocks/>
          </p:cNvCxnSpPr>
          <p:nvPr/>
        </p:nvCxnSpPr>
        <p:spPr>
          <a:xfrm>
            <a:off x="8489162" y="800273"/>
            <a:ext cx="0" cy="2519256"/>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sp>
        <p:nvSpPr>
          <p:cNvPr id="15" name="椭圆 14">
            <a:extLst>
              <a:ext uri="{FF2B5EF4-FFF2-40B4-BE49-F238E27FC236}">
                <a16:creationId xmlns:a16="http://schemas.microsoft.com/office/drawing/2014/main" id="{EA89657F-0297-D9D9-0AEA-5863B94D9695}"/>
              </a:ext>
            </a:extLst>
          </p:cNvPr>
          <p:cNvSpPr/>
          <p:nvPr/>
        </p:nvSpPr>
        <p:spPr>
          <a:xfrm>
            <a:off x="3154961" y="3257982"/>
            <a:ext cx="123092" cy="123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6" name="椭圆 15">
            <a:extLst>
              <a:ext uri="{FF2B5EF4-FFF2-40B4-BE49-F238E27FC236}">
                <a16:creationId xmlns:a16="http://schemas.microsoft.com/office/drawing/2014/main" id="{3434F8B5-734E-F78B-7057-31724541D993}"/>
              </a:ext>
            </a:extLst>
          </p:cNvPr>
          <p:cNvSpPr/>
          <p:nvPr/>
        </p:nvSpPr>
        <p:spPr>
          <a:xfrm>
            <a:off x="5784912" y="3257982"/>
            <a:ext cx="123092" cy="123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7" name="椭圆 16">
            <a:extLst>
              <a:ext uri="{FF2B5EF4-FFF2-40B4-BE49-F238E27FC236}">
                <a16:creationId xmlns:a16="http://schemas.microsoft.com/office/drawing/2014/main" id="{2B7DB9CA-CE8E-A9AF-3A6A-3BC223A25976}"/>
              </a:ext>
            </a:extLst>
          </p:cNvPr>
          <p:cNvSpPr/>
          <p:nvPr/>
        </p:nvSpPr>
        <p:spPr>
          <a:xfrm>
            <a:off x="8430345" y="3257982"/>
            <a:ext cx="123092" cy="12309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sp>
        <p:nvSpPr>
          <p:cNvPr id="18" name="矩形 17">
            <a:extLst>
              <a:ext uri="{FF2B5EF4-FFF2-40B4-BE49-F238E27FC236}">
                <a16:creationId xmlns:a16="http://schemas.microsoft.com/office/drawing/2014/main" id="{6A1AEC57-17C1-D208-439E-69C7215F0FF3}"/>
              </a:ext>
            </a:extLst>
          </p:cNvPr>
          <p:cNvSpPr/>
          <p:nvPr/>
        </p:nvSpPr>
        <p:spPr>
          <a:xfrm>
            <a:off x="3275324" y="765638"/>
            <a:ext cx="2499082" cy="241000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b="1" dirty="0">
                <a:solidFill>
                  <a:schemeClr val="accent1"/>
                </a:solidFill>
              </a:rPr>
              <a:t>阿里集团阶段</a:t>
            </a:r>
            <a:endParaRPr kumimoji="1" lang="en-US" altLang="zh-CN" b="1" dirty="0">
              <a:solidFill>
                <a:schemeClr val="accent1"/>
              </a:solidFill>
            </a:endParaRPr>
          </a:p>
          <a:p>
            <a:pPr marL="142875" indent="-142875">
              <a:lnSpc>
                <a:spcPct val="150000"/>
              </a:lnSpc>
              <a:buFont typeface="Arial" panose="020B0604020202020204" pitchFamily="34" charset="0"/>
              <a:buChar char="•"/>
            </a:pPr>
            <a:r>
              <a:rPr kumimoji="1" lang="zh-CN" altLang="en-US" sz="1200" b="1" dirty="0">
                <a:solidFill>
                  <a:schemeClr val="accent1"/>
                </a:solidFill>
              </a:rPr>
              <a:t>问题</a:t>
            </a:r>
            <a:r>
              <a:rPr kumimoji="1" lang="zh-CN" altLang="en-US" sz="1200" dirty="0">
                <a:solidFill>
                  <a:schemeClr val="accent1"/>
                </a:solidFill>
              </a:rPr>
              <a:t>：多部门、百万规模自动化运维</a:t>
            </a:r>
            <a:r>
              <a:rPr kumimoji="1" lang="en-US" altLang="zh-CN" sz="1200" dirty="0">
                <a:solidFill>
                  <a:schemeClr val="accent1"/>
                </a:solidFill>
              </a:rPr>
              <a:t>/</a:t>
            </a:r>
            <a:r>
              <a:rPr kumimoji="1" lang="zh-CN" altLang="en-US" sz="1200" dirty="0">
                <a:solidFill>
                  <a:schemeClr val="accent1"/>
                </a:solidFill>
              </a:rPr>
              <a:t>部署、稳定性保证</a:t>
            </a:r>
            <a:endParaRPr kumimoji="1" lang="en-US" altLang="zh-CN" sz="1200" dirty="0">
              <a:solidFill>
                <a:schemeClr val="accent1"/>
              </a:solidFill>
            </a:endParaRPr>
          </a:p>
          <a:p>
            <a:pPr marL="142875" indent="-142875">
              <a:lnSpc>
                <a:spcPct val="150000"/>
              </a:lnSpc>
              <a:buFont typeface="Arial" panose="020B0604020202020204" pitchFamily="34" charset="0"/>
              <a:buChar char="•"/>
            </a:pPr>
            <a:r>
              <a:rPr kumimoji="1" lang="zh-CN" altLang="en-US" sz="1200" b="1" dirty="0">
                <a:solidFill>
                  <a:schemeClr val="accent1"/>
                </a:solidFill>
              </a:rPr>
              <a:t>特点：</a:t>
            </a:r>
            <a:r>
              <a:rPr kumimoji="1" lang="zh-CN" altLang="en-US" sz="1200" dirty="0">
                <a:solidFill>
                  <a:schemeClr val="accent1"/>
                </a:solidFill>
              </a:rPr>
              <a:t>日志采集可靠性保证、自动化部署</a:t>
            </a:r>
            <a:r>
              <a:rPr kumimoji="1" lang="en-US" altLang="zh-CN" sz="1200" dirty="0">
                <a:solidFill>
                  <a:schemeClr val="accent1"/>
                </a:solidFill>
              </a:rPr>
              <a:t>/</a:t>
            </a:r>
            <a:r>
              <a:rPr kumimoji="1" lang="zh-CN" altLang="en-US" sz="1200" dirty="0">
                <a:solidFill>
                  <a:schemeClr val="accent1"/>
                </a:solidFill>
              </a:rPr>
              <a:t>升级</a:t>
            </a:r>
            <a:r>
              <a:rPr kumimoji="1" lang="en-US" altLang="zh-CN" sz="1200" dirty="0">
                <a:solidFill>
                  <a:schemeClr val="accent1"/>
                </a:solidFill>
              </a:rPr>
              <a:t>/</a:t>
            </a:r>
            <a:r>
              <a:rPr kumimoji="1" lang="zh-CN" altLang="en-US" sz="1200" dirty="0">
                <a:solidFill>
                  <a:schemeClr val="accent1"/>
                </a:solidFill>
              </a:rPr>
              <a:t>异常灰度</a:t>
            </a:r>
            <a:r>
              <a:rPr kumimoji="1" lang="en-US" altLang="zh-CN" sz="1200" dirty="0">
                <a:solidFill>
                  <a:schemeClr val="accent1"/>
                </a:solidFill>
              </a:rPr>
              <a:t>/</a:t>
            </a:r>
            <a:r>
              <a:rPr kumimoji="1" lang="zh-CN" altLang="en-US" sz="1200" dirty="0">
                <a:solidFill>
                  <a:schemeClr val="accent1"/>
                </a:solidFill>
              </a:rPr>
              <a:t>运维、采集管控、多租户管理</a:t>
            </a:r>
            <a:endParaRPr kumimoji="1" lang="en-US" altLang="zh-CN" sz="1200" dirty="0">
              <a:solidFill>
                <a:schemeClr val="accent1"/>
              </a:solidFill>
            </a:endParaRPr>
          </a:p>
          <a:p>
            <a:pPr marL="142875" indent="-142875">
              <a:lnSpc>
                <a:spcPct val="150000"/>
              </a:lnSpc>
              <a:buFont typeface="Arial" panose="020B0604020202020204" pitchFamily="34" charset="0"/>
              <a:buChar char="•"/>
            </a:pPr>
            <a:r>
              <a:rPr kumimoji="1" lang="zh-CN" altLang="en-US" sz="1200" b="1" dirty="0">
                <a:solidFill>
                  <a:schemeClr val="accent1"/>
                </a:solidFill>
              </a:rPr>
              <a:t>状态：</a:t>
            </a:r>
            <a:r>
              <a:rPr kumimoji="1" lang="zh-CN" altLang="en-US" sz="1200" dirty="0">
                <a:solidFill>
                  <a:schemeClr val="accent1"/>
                </a:solidFill>
              </a:rPr>
              <a:t>日</a:t>
            </a:r>
            <a:r>
              <a:rPr kumimoji="1" lang="en-US" altLang="zh-CN" sz="1200" dirty="0">
                <a:solidFill>
                  <a:schemeClr val="accent1"/>
                </a:solidFill>
              </a:rPr>
              <a:t>1PB+</a:t>
            </a:r>
            <a:r>
              <a:rPr kumimoji="1" lang="zh-CN" altLang="en-US" sz="1200" dirty="0">
                <a:solidFill>
                  <a:schemeClr val="accent1"/>
                </a:solidFill>
              </a:rPr>
              <a:t>数据，百万部署</a:t>
            </a:r>
          </a:p>
        </p:txBody>
      </p:sp>
      <p:sp>
        <p:nvSpPr>
          <p:cNvPr id="19" name="矩形 18">
            <a:extLst>
              <a:ext uri="{FF2B5EF4-FFF2-40B4-BE49-F238E27FC236}">
                <a16:creationId xmlns:a16="http://schemas.microsoft.com/office/drawing/2014/main" id="{BB320851-B2F3-BF88-F910-6D9E817975D6}"/>
              </a:ext>
            </a:extLst>
          </p:cNvPr>
          <p:cNvSpPr/>
          <p:nvPr/>
        </p:nvSpPr>
        <p:spPr>
          <a:xfrm>
            <a:off x="5965770" y="765638"/>
            <a:ext cx="2499082" cy="241000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b="1" dirty="0">
                <a:solidFill>
                  <a:srgbClr val="0070C0"/>
                </a:solidFill>
              </a:rPr>
              <a:t>云原生阶段</a:t>
            </a:r>
            <a:endParaRPr kumimoji="1" lang="en-US" altLang="zh-CN" b="1" dirty="0">
              <a:solidFill>
                <a:srgbClr val="0070C0"/>
              </a:solidFill>
            </a:endParaRPr>
          </a:p>
          <a:p>
            <a:pPr marL="142875" indent="-142875">
              <a:lnSpc>
                <a:spcPct val="150000"/>
              </a:lnSpc>
              <a:buFont typeface="Arial" panose="020B0604020202020204" pitchFamily="34" charset="0"/>
              <a:buChar char="•"/>
            </a:pPr>
            <a:r>
              <a:rPr kumimoji="1" lang="zh-CN" altLang="en-US" sz="1200" b="1" dirty="0">
                <a:solidFill>
                  <a:srgbClr val="0070C0"/>
                </a:solidFill>
              </a:rPr>
              <a:t>问题</a:t>
            </a:r>
            <a:r>
              <a:rPr kumimoji="1" lang="zh-CN" altLang="en-US" sz="1200" dirty="0">
                <a:solidFill>
                  <a:srgbClr val="0070C0"/>
                </a:solidFill>
              </a:rPr>
              <a:t>：云上管理、容器化</a:t>
            </a:r>
            <a:r>
              <a:rPr kumimoji="1" lang="en-US" altLang="zh-CN" sz="1200" dirty="0">
                <a:solidFill>
                  <a:srgbClr val="0070C0"/>
                </a:solidFill>
              </a:rPr>
              <a:t>/K8s</a:t>
            </a:r>
            <a:r>
              <a:rPr kumimoji="1" lang="zh-CN" altLang="en-US" sz="1200" dirty="0">
                <a:solidFill>
                  <a:srgbClr val="0070C0"/>
                </a:solidFill>
              </a:rPr>
              <a:t>、对接开源标准协议、碎片化需求</a:t>
            </a:r>
            <a:endParaRPr kumimoji="1" lang="en-US" altLang="zh-CN" sz="1200" dirty="0">
              <a:solidFill>
                <a:srgbClr val="0070C0"/>
              </a:solidFill>
            </a:endParaRPr>
          </a:p>
          <a:p>
            <a:pPr marL="142875" indent="-142875">
              <a:lnSpc>
                <a:spcPct val="150000"/>
              </a:lnSpc>
              <a:buFont typeface="Arial" panose="020B0604020202020204" pitchFamily="34" charset="0"/>
              <a:buChar char="•"/>
            </a:pPr>
            <a:r>
              <a:rPr kumimoji="1" lang="zh-CN" altLang="en-US" sz="1200" b="1" dirty="0">
                <a:solidFill>
                  <a:srgbClr val="0070C0"/>
                </a:solidFill>
              </a:rPr>
              <a:t>特点：</a:t>
            </a:r>
            <a:r>
              <a:rPr kumimoji="1" lang="zh-CN" altLang="en-US" sz="1200" dirty="0">
                <a:solidFill>
                  <a:srgbClr val="0070C0"/>
                </a:solidFill>
              </a:rPr>
              <a:t>统一版本、容器数据采集、</a:t>
            </a:r>
            <a:r>
              <a:rPr kumimoji="1" lang="en-US" altLang="zh-CN" sz="1200" dirty="0">
                <a:solidFill>
                  <a:srgbClr val="0070C0"/>
                </a:solidFill>
              </a:rPr>
              <a:t> K8s</a:t>
            </a:r>
            <a:r>
              <a:rPr kumimoji="1" lang="zh-CN" altLang="en-US" sz="1200" dirty="0">
                <a:solidFill>
                  <a:srgbClr val="0070C0"/>
                </a:solidFill>
              </a:rPr>
              <a:t> </a:t>
            </a:r>
            <a:r>
              <a:rPr kumimoji="1" lang="en-US" altLang="zh-CN" sz="1200" dirty="0">
                <a:solidFill>
                  <a:srgbClr val="0070C0"/>
                </a:solidFill>
              </a:rPr>
              <a:t>Operator</a:t>
            </a:r>
            <a:r>
              <a:rPr kumimoji="1" lang="zh-CN" altLang="en-US" sz="1200" dirty="0">
                <a:solidFill>
                  <a:srgbClr val="0070C0"/>
                </a:solidFill>
              </a:rPr>
              <a:t>、插件化扩展机制、多种开源数据接入</a:t>
            </a:r>
            <a:endParaRPr kumimoji="1" lang="en-US" altLang="zh-CN" sz="1200" dirty="0">
              <a:solidFill>
                <a:srgbClr val="0070C0"/>
              </a:solidFill>
            </a:endParaRPr>
          </a:p>
          <a:p>
            <a:pPr marL="142875" indent="-142875">
              <a:lnSpc>
                <a:spcPct val="150000"/>
              </a:lnSpc>
              <a:buFont typeface="Arial" panose="020B0604020202020204" pitchFamily="34" charset="0"/>
              <a:buChar char="•"/>
            </a:pPr>
            <a:r>
              <a:rPr kumimoji="1" lang="zh-CN" altLang="en-US" sz="1200" b="1" dirty="0">
                <a:solidFill>
                  <a:srgbClr val="0070C0"/>
                </a:solidFill>
              </a:rPr>
              <a:t>状态：</a:t>
            </a:r>
            <a:r>
              <a:rPr kumimoji="1" lang="zh-CN" altLang="en-US" sz="1200" dirty="0">
                <a:solidFill>
                  <a:srgbClr val="0070C0"/>
                </a:solidFill>
              </a:rPr>
              <a:t>日</a:t>
            </a:r>
            <a:r>
              <a:rPr kumimoji="1" lang="en-US" altLang="zh-CN" sz="1200" dirty="0">
                <a:solidFill>
                  <a:srgbClr val="0070C0"/>
                </a:solidFill>
              </a:rPr>
              <a:t>10PB+</a:t>
            </a:r>
            <a:r>
              <a:rPr kumimoji="1" lang="zh-CN" altLang="en-US" sz="1200" dirty="0">
                <a:solidFill>
                  <a:srgbClr val="0070C0"/>
                </a:solidFill>
              </a:rPr>
              <a:t>数据，千万部署</a:t>
            </a:r>
          </a:p>
        </p:txBody>
      </p:sp>
      <p:sp>
        <p:nvSpPr>
          <p:cNvPr id="20" name="矩形 19">
            <a:extLst>
              <a:ext uri="{FF2B5EF4-FFF2-40B4-BE49-F238E27FC236}">
                <a16:creationId xmlns:a16="http://schemas.microsoft.com/office/drawing/2014/main" id="{DF0C2D12-376C-5249-0D41-6CE3CC1B1260}"/>
              </a:ext>
            </a:extLst>
          </p:cNvPr>
          <p:cNvSpPr/>
          <p:nvPr/>
        </p:nvSpPr>
        <p:spPr>
          <a:xfrm>
            <a:off x="8506747" y="765638"/>
            <a:ext cx="2499082" cy="2410005"/>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kumimoji="1" lang="zh-CN" altLang="en-US" b="1" dirty="0">
                <a:solidFill>
                  <a:srgbClr val="FF0000"/>
                </a:solidFill>
              </a:rPr>
              <a:t>开源共建阶段</a:t>
            </a:r>
            <a:endParaRPr kumimoji="1" lang="en-US" altLang="zh-CN" b="1" dirty="0">
              <a:solidFill>
                <a:srgbClr val="FF0000"/>
              </a:solidFill>
            </a:endParaRPr>
          </a:p>
          <a:p>
            <a:pPr marL="142875" indent="-142875">
              <a:lnSpc>
                <a:spcPct val="150000"/>
              </a:lnSpc>
              <a:buFont typeface="Arial" panose="020B0604020202020204" pitchFamily="34" charset="0"/>
              <a:buChar char="•"/>
            </a:pPr>
            <a:r>
              <a:rPr kumimoji="1" lang="zh-CN" altLang="en-US" sz="1200" b="1" dirty="0">
                <a:solidFill>
                  <a:srgbClr val="FF0000"/>
                </a:solidFill>
              </a:rPr>
              <a:t>期望</a:t>
            </a:r>
            <a:endParaRPr kumimoji="1" lang="en-US" altLang="zh-CN" sz="1200" b="1" dirty="0">
              <a:solidFill>
                <a:srgbClr val="FF0000"/>
              </a:solidFill>
            </a:endParaRPr>
          </a:p>
          <a:p>
            <a:pPr marL="371475" lvl="1" indent="-142875">
              <a:lnSpc>
                <a:spcPct val="150000"/>
              </a:lnSpc>
              <a:buFont typeface="Arial" panose="020B0604020202020204" pitchFamily="34" charset="0"/>
              <a:buChar char="•"/>
            </a:pPr>
            <a:r>
              <a:rPr kumimoji="1" lang="zh-CN" altLang="en-US" sz="1200" dirty="0">
                <a:solidFill>
                  <a:srgbClr val="FF0000"/>
                </a:solidFill>
              </a:rPr>
              <a:t>可观测数据采集“共同富裕”</a:t>
            </a:r>
            <a:endParaRPr kumimoji="1" lang="en-US" altLang="zh-CN" sz="1200" dirty="0">
              <a:solidFill>
                <a:srgbClr val="FF0000"/>
              </a:solidFill>
            </a:endParaRPr>
          </a:p>
          <a:p>
            <a:pPr marL="371475" lvl="1" indent="-142875">
              <a:lnSpc>
                <a:spcPct val="150000"/>
              </a:lnSpc>
              <a:buFont typeface="Arial" panose="020B0604020202020204" pitchFamily="34" charset="0"/>
              <a:buChar char="•"/>
            </a:pPr>
            <a:r>
              <a:rPr kumimoji="1" lang="zh-CN" altLang="en-US" sz="1200" dirty="0">
                <a:solidFill>
                  <a:srgbClr val="FF0000"/>
                </a:solidFill>
              </a:rPr>
              <a:t>支持更加丰富的上下游生态</a:t>
            </a:r>
            <a:endParaRPr kumimoji="1" lang="en-US" altLang="zh-CN" sz="1200" dirty="0">
              <a:solidFill>
                <a:srgbClr val="FF0000"/>
              </a:solidFill>
            </a:endParaRPr>
          </a:p>
          <a:p>
            <a:pPr marL="371475" lvl="1" indent="-142875">
              <a:lnSpc>
                <a:spcPct val="150000"/>
              </a:lnSpc>
              <a:buFont typeface="Arial" panose="020B0604020202020204" pitchFamily="34" charset="0"/>
              <a:buChar char="•"/>
            </a:pPr>
            <a:r>
              <a:rPr kumimoji="1" lang="zh-CN" altLang="en-US" sz="1200" dirty="0">
                <a:solidFill>
                  <a:srgbClr val="FF0000"/>
                </a:solidFill>
              </a:rPr>
              <a:t>挖掘更多的应用场景与潜力</a:t>
            </a:r>
            <a:endParaRPr kumimoji="1" lang="en-US" altLang="zh-CN" sz="1200" dirty="0">
              <a:solidFill>
                <a:srgbClr val="FF0000"/>
              </a:solidFill>
            </a:endParaRPr>
          </a:p>
          <a:p>
            <a:pPr marL="371475" lvl="1" indent="-142875">
              <a:lnSpc>
                <a:spcPct val="150000"/>
              </a:lnSpc>
              <a:buFont typeface="Arial" panose="020B0604020202020204" pitchFamily="34" charset="0"/>
              <a:buChar char="•"/>
            </a:pPr>
            <a:r>
              <a:rPr kumimoji="1" lang="zh-CN" altLang="en-US" sz="1200" dirty="0">
                <a:solidFill>
                  <a:srgbClr val="FF0000"/>
                </a:solidFill>
              </a:rPr>
              <a:t>性能、稳定性持续提升</a:t>
            </a:r>
            <a:endParaRPr kumimoji="1" lang="en-US" altLang="zh-CN" sz="1200" b="1" dirty="0">
              <a:solidFill>
                <a:srgbClr val="FF0000"/>
              </a:solidFill>
            </a:endParaRPr>
          </a:p>
          <a:p>
            <a:pPr marL="371475" lvl="1" indent="-142875">
              <a:lnSpc>
                <a:spcPct val="150000"/>
              </a:lnSpc>
              <a:buFont typeface="Arial" panose="020B0604020202020204" pitchFamily="34" charset="0"/>
              <a:buChar char="•"/>
            </a:pPr>
            <a:endParaRPr kumimoji="1" lang="zh-CN" altLang="en-US" sz="1200" dirty="0">
              <a:solidFill>
                <a:srgbClr val="FF0000"/>
              </a:solidFill>
            </a:endParaRPr>
          </a:p>
        </p:txBody>
      </p:sp>
      <p:pic>
        <p:nvPicPr>
          <p:cNvPr id="21" name="Picture 2">
            <a:extLst>
              <a:ext uri="{FF2B5EF4-FFF2-40B4-BE49-F238E27FC236}">
                <a16:creationId xmlns:a16="http://schemas.microsoft.com/office/drawing/2014/main" id="{079CB8A2-BFDD-4122-DF46-48DAC4D938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381" y="3760913"/>
            <a:ext cx="4813273" cy="2941482"/>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153B0055-6F9C-8653-8BC5-AFE2F6CB7D74}"/>
              </a:ext>
            </a:extLst>
          </p:cNvPr>
          <p:cNvSpPr txBox="1"/>
          <p:nvPr/>
        </p:nvSpPr>
        <p:spPr>
          <a:xfrm>
            <a:off x="6050130" y="4129693"/>
            <a:ext cx="4478289" cy="307776"/>
          </a:xfrm>
          <a:prstGeom prst="rect">
            <a:avLst/>
          </a:prstGeom>
          <a:noFill/>
          <a:ln w="12700">
            <a:solidFill>
              <a:schemeClr val="tx1"/>
            </a:solidFill>
          </a:ln>
        </p:spPr>
        <p:txBody>
          <a:bodyPr wrap="square" rtlCol="0">
            <a:spAutoFit/>
          </a:bodyPr>
          <a:lstStyle/>
          <a:p>
            <a:r>
              <a:rPr kumimoji="1" lang="en-US" altLang="zh-CN" sz="1400" dirty="0">
                <a:latin typeface="Courier New" panose="02070309020205020404" pitchFamily="49" charset="0"/>
              </a:rPr>
              <a:t>https://</a:t>
            </a:r>
            <a:r>
              <a:rPr kumimoji="1" lang="en-US" altLang="zh-CN" sz="1400" dirty="0" err="1">
                <a:latin typeface="Courier New" panose="02070309020205020404" pitchFamily="49" charset="0"/>
              </a:rPr>
              <a:t>github.com</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alibaba</a:t>
            </a:r>
            <a:r>
              <a:rPr kumimoji="1" lang="en-US" altLang="zh-CN" sz="1400" dirty="0">
                <a:latin typeface="Courier New" panose="02070309020205020404" pitchFamily="49" charset="0"/>
              </a:rPr>
              <a:t>/</a:t>
            </a:r>
            <a:r>
              <a:rPr kumimoji="1" lang="en-US" altLang="zh-CN" sz="1400" dirty="0" err="1">
                <a:latin typeface="Courier New" panose="02070309020205020404" pitchFamily="49" charset="0"/>
              </a:rPr>
              <a:t>ilogtail</a:t>
            </a:r>
            <a:endParaRPr kumimoji="1" lang="zh-CN" altLang="en-US" sz="1400" b="0" dirty="0">
              <a:effectLst/>
              <a:latin typeface="Courier New" panose="02070309020205020404" pitchFamily="49" charset="0"/>
            </a:endParaRPr>
          </a:p>
        </p:txBody>
      </p:sp>
      <p:sp>
        <p:nvSpPr>
          <p:cNvPr id="24" name="椭圆 23">
            <a:extLst>
              <a:ext uri="{FF2B5EF4-FFF2-40B4-BE49-F238E27FC236}">
                <a16:creationId xmlns:a16="http://schemas.microsoft.com/office/drawing/2014/main" id="{E1B8A812-1C22-CD94-2C11-9F9936E8E518}"/>
              </a:ext>
            </a:extLst>
          </p:cNvPr>
          <p:cNvSpPr/>
          <p:nvPr/>
        </p:nvSpPr>
        <p:spPr>
          <a:xfrm>
            <a:off x="7490020" y="5785619"/>
            <a:ext cx="1095651" cy="444782"/>
          </a:xfrm>
          <a:prstGeom prst="ellipse">
            <a:avLst/>
          </a:prstGeom>
          <a:ln>
            <a:noFill/>
          </a:ln>
        </p:spPr>
        <p:style>
          <a:lnRef idx="3">
            <a:schemeClr val="lt1"/>
          </a:lnRef>
          <a:fillRef idx="1">
            <a:schemeClr val="accent3"/>
          </a:fillRef>
          <a:effectRef idx="1">
            <a:schemeClr val="accent3"/>
          </a:effectRef>
          <a:fontRef idx="minor">
            <a:schemeClr val="lt1"/>
          </a:fontRef>
        </p:style>
        <p:txBody>
          <a:bodyPr rtlCol="0" anchor="ctr"/>
          <a:lstStyle/>
          <a:p>
            <a:pPr algn="ctr"/>
            <a:r>
              <a:rPr kumimoji="1" lang="en-US" altLang="zh-CN" sz="1600" b="1" dirty="0" err="1">
                <a:solidFill>
                  <a:schemeClr val="tx1"/>
                </a:solidFill>
              </a:rPr>
              <a:t>eBPF</a:t>
            </a:r>
            <a:endParaRPr kumimoji="1" lang="zh-CN" altLang="en-US" sz="1600" b="1" dirty="0">
              <a:solidFill>
                <a:schemeClr val="tx1"/>
              </a:solidFill>
            </a:endParaRPr>
          </a:p>
        </p:txBody>
      </p:sp>
      <p:sp>
        <p:nvSpPr>
          <p:cNvPr id="25" name="文本框 24">
            <a:extLst>
              <a:ext uri="{FF2B5EF4-FFF2-40B4-BE49-F238E27FC236}">
                <a16:creationId xmlns:a16="http://schemas.microsoft.com/office/drawing/2014/main" id="{485D30B1-07D2-E916-A678-6FC9544F3977}"/>
              </a:ext>
            </a:extLst>
          </p:cNvPr>
          <p:cNvSpPr txBox="1"/>
          <p:nvPr/>
        </p:nvSpPr>
        <p:spPr>
          <a:xfrm>
            <a:off x="6934348" y="3680361"/>
            <a:ext cx="272382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深耕一站式数据采集能力</a:t>
            </a:r>
          </a:p>
        </p:txBody>
      </p:sp>
      <p:pic>
        <p:nvPicPr>
          <p:cNvPr id="27" name="Picture 40">
            <a:extLst>
              <a:ext uri="{FF2B5EF4-FFF2-40B4-BE49-F238E27FC236}">
                <a16:creationId xmlns:a16="http://schemas.microsoft.com/office/drawing/2014/main" id="{BC23F633-6354-5811-A7D9-761235C956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32838" y="5270442"/>
            <a:ext cx="558960" cy="558960"/>
          </a:xfrm>
          <a:prstGeom prst="rect">
            <a:avLst/>
          </a:prstGeom>
        </p:spPr>
      </p:pic>
      <p:sp>
        <p:nvSpPr>
          <p:cNvPr id="30" name="TextBox 18">
            <a:extLst>
              <a:ext uri="{FF2B5EF4-FFF2-40B4-BE49-F238E27FC236}">
                <a16:creationId xmlns:a16="http://schemas.microsoft.com/office/drawing/2014/main" id="{F8475EFD-729C-F01C-F784-4F38C88D1ABD}"/>
              </a:ext>
            </a:extLst>
          </p:cNvPr>
          <p:cNvSpPr txBox="1"/>
          <p:nvPr/>
        </p:nvSpPr>
        <p:spPr>
          <a:xfrm>
            <a:off x="7459501" y="4729728"/>
            <a:ext cx="1191032"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rgbClr val="00B0F0"/>
                </a:solidFill>
                <a:effectLst/>
                <a:uFillTx/>
                <a:latin typeface="Helvetica Neue"/>
                <a:ea typeface="Helvetica Neue"/>
                <a:cs typeface="Helvetica Neue"/>
                <a:sym typeface="Helvetica Neue"/>
              </a:rPr>
              <a:t>/app/data/logs</a:t>
            </a:r>
            <a:endParaRPr kumimoji="0" lang="en-US" sz="1200" b="1" i="0" u="none" strike="noStrike" cap="none" spc="0" normalizeH="0" baseline="0" dirty="0">
              <a:ln>
                <a:noFill/>
              </a:ln>
              <a:solidFill>
                <a:srgbClr val="00B0F0"/>
              </a:solidFill>
              <a:effectLst/>
              <a:uFillTx/>
              <a:latin typeface="Helvetica Neue"/>
              <a:ea typeface="Helvetica Neue"/>
              <a:cs typeface="Helvetica Neue"/>
              <a:sym typeface="Helvetica Neue"/>
            </a:endParaRPr>
          </a:p>
        </p:txBody>
      </p:sp>
      <p:pic>
        <p:nvPicPr>
          <p:cNvPr id="32" name="Picture 35">
            <a:extLst>
              <a:ext uri="{FF2B5EF4-FFF2-40B4-BE49-F238E27FC236}">
                <a16:creationId xmlns:a16="http://schemas.microsoft.com/office/drawing/2014/main" id="{E9D56A10-F021-F600-DF0D-69E8C592CFF7}"/>
              </a:ext>
            </a:extLst>
          </p:cNvPr>
          <p:cNvPicPr>
            <a:picLocks noChangeAspect="1"/>
          </p:cNvPicPr>
          <p:nvPr/>
        </p:nvPicPr>
        <p:blipFill>
          <a:blip r:embed="rId5">
            <a:duotone>
              <a:prstClr val="black"/>
              <a:schemeClr val="accent4">
                <a:lumMod val="75000"/>
                <a:tint val="45000"/>
                <a:satMod val="400000"/>
              </a:schemeClr>
            </a:duotone>
            <a:extLst>
              <a:ext uri="{BEBA8EAE-BF5A-486C-A8C5-ECC9F3942E4B}">
                <a14:imgProps xmlns:a14="http://schemas.microsoft.com/office/drawing/2010/main">
                  <a14:imgLayer r:embed="rId6">
                    <a14:imgEffect>
                      <a14:saturation sat="66000"/>
                    </a14:imgEffect>
                  </a14:imgLayer>
                </a14:imgProps>
              </a:ext>
            </a:extLst>
          </a:blip>
          <a:stretch>
            <a:fillRect/>
          </a:stretch>
        </p:blipFill>
        <p:spPr>
          <a:xfrm>
            <a:off x="7558638" y="5031031"/>
            <a:ext cx="992760" cy="433204"/>
          </a:xfrm>
          <a:prstGeom prst="rect">
            <a:avLst/>
          </a:prstGeom>
        </p:spPr>
      </p:pic>
      <p:sp>
        <p:nvSpPr>
          <p:cNvPr id="35" name="Rectangle 50">
            <a:extLst>
              <a:ext uri="{FF2B5EF4-FFF2-40B4-BE49-F238E27FC236}">
                <a16:creationId xmlns:a16="http://schemas.microsoft.com/office/drawing/2014/main" id="{2942F05E-BE4B-E0D9-E7B8-55AEE44D1526}"/>
              </a:ext>
            </a:extLst>
          </p:cNvPr>
          <p:cNvSpPr/>
          <p:nvPr/>
        </p:nvSpPr>
        <p:spPr>
          <a:xfrm>
            <a:off x="6050130" y="4601284"/>
            <a:ext cx="4955699" cy="2080898"/>
          </a:xfrm>
          <a:prstGeom prst="rect">
            <a:avLst/>
          </a:prstGeom>
          <a:noFill/>
          <a:ln w="12700">
            <a:solidFill>
              <a:schemeClr val="accent1">
                <a:lumMod val="40000"/>
                <a:lumOff val="6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6" name="Picture 56">
            <a:extLst>
              <a:ext uri="{FF2B5EF4-FFF2-40B4-BE49-F238E27FC236}">
                <a16:creationId xmlns:a16="http://schemas.microsoft.com/office/drawing/2014/main" id="{412FEA8D-6F07-8955-52B4-D60C8087FC7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5514" y="5252074"/>
            <a:ext cx="714398" cy="714397"/>
          </a:xfrm>
          <a:prstGeom prst="rect">
            <a:avLst/>
          </a:prstGeom>
        </p:spPr>
      </p:pic>
      <p:sp>
        <p:nvSpPr>
          <p:cNvPr id="38" name="Rectangle 38">
            <a:extLst>
              <a:ext uri="{FF2B5EF4-FFF2-40B4-BE49-F238E27FC236}">
                <a16:creationId xmlns:a16="http://schemas.microsoft.com/office/drawing/2014/main" id="{A83578B0-0B3B-344A-A046-3A09978AE95E}"/>
              </a:ext>
            </a:extLst>
          </p:cNvPr>
          <p:cNvSpPr/>
          <p:nvPr/>
        </p:nvSpPr>
        <p:spPr>
          <a:xfrm>
            <a:off x="7093782" y="4709489"/>
            <a:ext cx="1940083" cy="1860984"/>
          </a:xfrm>
          <a:prstGeom prst="rect">
            <a:avLst/>
          </a:prstGeom>
          <a:noFill/>
          <a:ln w="12700">
            <a:solidFill>
              <a:schemeClr val="accent1">
                <a:lumMod val="40000"/>
                <a:lumOff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cxnSp>
        <p:nvCxnSpPr>
          <p:cNvPr id="29" name="Curved Connector 51">
            <a:extLst>
              <a:ext uri="{FF2B5EF4-FFF2-40B4-BE49-F238E27FC236}">
                <a16:creationId xmlns:a16="http://schemas.microsoft.com/office/drawing/2014/main" id="{26BDD9B3-0E1C-A6DA-2F92-B786669E8ADB}"/>
              </a:ext>
            </a:extLst>
          </p:cNvPr>
          <p:cNvCxnSpPr>
            <a:cxnSpLocks/>
            <a:stCxn id="49" idx="3"/>
            <a:endCxn id="27" idx="1"/>
          </p:cNvCxnSpPr>
          <p:nvPr/>
        </p:nvCxnSpPr>
        <p:spPr>
          <a:xfrm flipV="1">
            <a:off x="9792552" y="5549922"/>
            <a:ext cx="540286" cy="10604"/>
          </a:xfrm>
          <a:prstGeom prst="curvedConnector3">
            <a:avLst>
              <a:gd name="adj1" fmla="val 50000"/>
            </a:avLst>
          </a:prstGeom>
          <a:noFill/>
          <a:ln w="127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7" name="Curved Connector 51">
            <a:extLst>
              <a:ext uri="{FF2B5EF4-FFF2-40B4-BE49-F238E27FC236}">
                <a16:creationId xmlns:a16="http://schemas.microsoft.com/office/drawing/2014/main" id="{565DB0BD-7F42-868E-7244-E2B3FD55A07A}"/>
              </a:ext>
            </a:extLst>
          </p:cNvPr>
          <p:cNvCxnSpPr>
            <a:cxnSpLocks/>
            <a:stCxn id="32" idx="3"/>
            <a:endCxn id="49" idx="1"/>
          </p:cNvCxnSpPr>
          <p:nvPr/>
        </p:nvCxnSpPr>
        <p:spPr>
          <a:xfrm>
            <a:off x="8551398" y="5247633"/>
            <a:ext cx="705581" cy="312893"/>
          </a:xfrm>
          <a:prstGeom prst="curvedConnector3">
            <a:avLst>
              <a:gd name="adj1" fmla="val 50000"/>
            </a:avLst>
          </a:prstGeom>
          <a:noFill/>
          <a:ln w="127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pic>
        <p:nvPicPr>
          <p:cNvPr id="49" name="图片 48">
            <a:extLst>
              <a:ext uri="{FF2B5EF4-FFF2-40B4-BE49-F238E27FC236}">
                <a16:creationId xmlns:a16="http://schemas.microsoft.com/office/drawing/2014/main" id="{BA7AA41C-503B-518A-4906-2D202CAFF255}"/>
              </a:ext>
            </a:extLst>
          </p:cNvPr>
          <p:cNvPicPr>
            <a:picLocks noChangeAspect="1"/>
          </p:cNvPicPr>
          <p:nvPr/>
        </p:nvPicPr>
        <p:blipFill>
          <a:blip r:embed="rId8"/>
          <a:stretch>
            <a:fillRect/>
          </a:stretch>
        </p:blipFill>
        <p:spPr>
          <a:xfrm>
            <a:off x="9256979" y="5326712"/>
            <a:ext cx="535573" cy="467627"/>
          </a:xfrm>
          <a:prstGeom prst="rect">
            <a:avLst/>
          </a:prstGeom>
          <a:ln>
            <a:solidFill>
              <a:schemeClr val="accent2"/>
            </a:solidFill>
          </a:ln>
        </p:spPr>
      </p:pic>
      <p:cxnSp>
        <p:nvCxnSpPr>
          <p:cNvPr id="71" name="Curved Connector 51">
            <a:extLst>
              <a:ext uri="{FF2B5EF4-FFF2-40B4-BE49-F238E27FC236}">
                <a16:creationId xmlns:a16="http://schemas.microsoft.com/office/drawing/2014/main" id="{86A4FA60-0CB6-9268-442F-E157C7D9AD40}"/>
              </a:ext>
            </a:extLst>
          </p:cNvPr>
          <p:cNvCxnSpPr>
            <a:cxnSpLocks/>
            <a:stCxn id="24" idx="6"/>
            <a:endCxn id="49" idx="1"/>
          </p:cNvCxnSpPr>
          <p:nvPr/>
        </p:nvCxnSpPr>
        <p:spPr>
          <a:xfrm flipV="1">
            <a:off x="8585671" y="5560526"/>
            <a:ext cx="671308" cy="447484"/>
          </a:xfrm>
          <a:prstGeom prst="curvedConnector3">
            <a:avLst>
              <a:gd name="adj1" fmla="val 50000"/>
            </a:avLst>
          </a:prstGeom>
          <a:noFill/>
          <a:ln w="127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4" name="Curved Connector 51">
            <a:extLst>
              <a:ext uri="{FF2B5EF4-FFF2-40B4-BE49-F238E27FC236}">
                <a16:creationId xmlns:a16="http://schemas.microsoft.com/office/drawing/2014/main" id="{0ED6D7A7-CA04-B52B-6C42-88DD5AD5EFC1}"/>
              </a:ext>
            </a:extLst>
          </p:cNvPr>
          <p:cNvCxnSpPr>
            <a:cxnSpLocks/>
            <a:stCxn id="36" idx="3"/>
            <a:endCxn id="32" idx="1"/>
          </p:cNvCxnSpPr>
          <p:nvPr/>
        </p:nvCxnSpPr>
        <p:spPr>
          <a:xfrm flipV="1">
            <a:off x="6939912" y="5247633"/>
            <a:ext cx="618726" cy="361640"/>
          </a:xfrm>
          <a:prstGeom prst="curvedConnector3">
            <a:avLst>
              <a:gd name="adj1" fmla="val 50000"/>
            </a:avLst>
          </a:prstGeom>
          <a:noFill/>
          <a:ln w="127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7" name="Curved Connector 51">
            <a:extLst>
              <a:ext uri="{FF2B5EF4-FFF2-40B4-BE49-F238E27FC236}">
                <a16:creationId xmlns:a16="http://schemas.microsoft.com/office/drawing/2014/main" id="{61D5E969-A726-C1BE-EF91-924352FF9099}"/>
              </a:ext>
            </a:extLst>
          </p:cNvPr>
          <p:cNvCxnSpPr>
            <a:cxnSpLocks/>
            <a:stCxn id="36" idx="3"/>
            <a:endCxn id="24" idx="2"/>
          </p:cNvCxnSpPr>
          <p:nvPr/>
        </p:nvCxnSpPr>
        <p:spPr>
          <a:xfrm>
            <a:off x="6939912" y="5609273"/>
            <a:ext cx="550108" cy="398737"/>
          </a:xfrm>
          <a:prstGeom prst="curvedConnector3">
            <a:avLst>
              <a:gd name="adj1" fmla="val 50000"/>
            </a:avLst>
          </a:prstGeom>
          <a:noFill/>
          <a:ln w="12700" cap="flat">
            <a:solidFill>
              <a:srgbClr val="00B0F0"/>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6" name="TextBox 18">
            <a:extLst>
              <a:ext uri="{FF2B5EF4-FFF2-40B4-BE49-F238E27FC236}">
                <a16:creationId xmlns:a16="http://schemas.microsoft.com/office/drawing/2014/main" id="{0121E10C-100A-E9B1-7B3D-E9BCEF4D0456}"/>
              </a:ext>
            </a:extLst>
          </p:cNvPr>
          <p:cNvSpPr txBox="1"/>
          <p:nvPr/>
        </p:nvSpPr>
        <p:spPr>
          <a:xfrm>
            <a:off x="7101393" y="6283215"/>
            <a:ext cx="1940083" cy="28725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200" b="1" i="0" u="none" strike="noStrike" cap="none" spc="0" normalizeH="0" baseline="0" dirty="0">
                <a:ln>
                  <a:noFill/>
                </a:ln>
                <a:solidFill>
                  <a:srgbClr val="FF0000"/>
                </a:solidFill>
                <a:effectLst/>
                <a:uFillTx/>
                <a:latin typeface="Helvetica Neue"/>
                <a:ea typeface="Helvetica Neue"/>
                <a:cs typeface="Helvetica Neue"/>
                <a:sym typeface="Helvetica Neue"/>
              </a:rPr>
              <a:t>Calls</a:t>
            </a:r>
            <a:r>
              <a:rPr kumimoji="0" lang="zh-CN" altLang="en-US" sz="1200" b="1" i="0" u="none" strike="noStrike" cap="none" spc="0" normalizeH="0" baseline="0" dirty="0">
                <a:ln>
                  <a:noFill/>
                </a:ln>
                <a:solidFill>
                  <a:srgbClr val="FF0000"/>
                </a:solidFill>
                <a:effectLst/>
                <a:uFillTx/>
                <a:latin typeface="Helvetica Neue"/>
                <a:ea typeface="Helvetica Neue"/>
                <a:cs typeface="Helvetica Neue"/>
                <a:sym typeface="Helvetica Neue"/>
              </a:rPr>
              <a:t>、</a:t>
            </a:r>
            <a:r>
              <a:rPr kumimoji="0" lang="en-US" altLang="zh-CN" sz="1200" b="1" i="0" u="none" strike="noStrike" cap="none" spc="0" normalizeH="0" baseline="0" dirty="0">
                <a:ln>
                  <a:noFill/>
                </a:ln>
                <a:solidFill>
                  <a:srgbClr val="FF0000"/>
                </a:solidFill>
                <a:effectLst/>
                <a:uFillTx/>
                <a:latin typeface="Helvetica Neue"/>
                <a:ea typeface="Helvetica Neue"/>
                <a:cs typeface="Helvetica Neue"/>
                <a:sym typeface="Helvetica Neue"/>
              </a:rPr>
              <a:t>Metrics</a:t>
            </a:r>
            <a:r>
              <a:rPr kumimoji="0" lang="zh-CN" altLang="en-US" sz="1200" b="1" i="0" u="none" strike="noStrike" cap="none" spc="0" normalizeH="0" baseline="0" dirty="0">
                <a:ln>
                  <a:noFill/>
                </a:ln>
                <a:solidFill>
                  <a:srgbClr val="FF0000"/>
                </a:solidFill>
                <a:effectLst/>
                <a:uFillTx/>
                <a:latin typeface="Helvetica Neue"/>
                <a:ea typeface="Helvetica Neue"/>
                <a:cs typeface="Helvetica Neue"/>
                <a:sym typeface="Helvetica Neue"/>
              </a:rPr>
              <a:t>、</a:t>
            </a:r>
            <a:r>
              <a:rPr kumimoji="0" lang="en-US" altLang="zh-CN" sz="1200" b="1" i="0" u="none" strike="noStrike" cap="none" spc="0" normalizeH="0" baseline="0" dirty="0">
                <a:ln>
                  <a:noFill/>
                </a:ln>
                <a:solidFill>
                  <a:srgbClr val="FF0000"/>
                </a:solidFill>
                <a:effectLst/>
                <a:uFillTx/>
                <a:latin typeface="Helvetica Neue"/>
                <a:ea typeface="Helvetica Neue"/>
                <a:cs typeface="Helvetica Neue"/>
                <a:sym typeface="Helvetica Neue"/>
              </a:rPr>
              <a:t>Profiling</a:t>
            </a:r>
            <a:endParaRPr kumimoji="0" lang="en-US" sz="1200" b="1" i="0" u="none" strike="noStrike" cap="none" spc="0" normalizeH="0" baseline="0" dirty="0">
              <a:ln>
                <a:noFill/>
              </a:ln>
              <a:solidFill>
                <a:srgbClr val="FF0000"/>
              </a:solidFill>
              <a:effectLst/>
              <a:uFillTx/>
              <a:latin typeface="Helvetica Neue"/>
              <a:ea typeface="Helvetica Neue"/>
              <a:cs typeface="Helvetica Neue"/>
              <a:sym typeface="Helvetica Neue"/>
            </a:endParaRPr>
          </a:p>
        </p:txBody>
      </p:sp>
      <p:sp>
        <p:nvSpPr>
          <p:cNvPr id="2" name="文本框 1">
            <a:extLst>
              <a:ext uri="{FF2B5EF4-FFF2-40B4-BE49-F238E27FC236}">
                <a16:creationId xmlns:a16="http://schemas.microsoft.com/office/drawing/2014/main" id="{DF0742BF-4483-EC80-F6D5-6E1D212CAC77}"/>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39482788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圆角矩形">
            <a:extLst>
              <a:ext uri="{FF2B5EF4-FFF2-40B4-BE49-F238E27FC236}">
                <a16:creationId xmlns:a16="http://schemas.microsoft.com/office/drawing/2014/main" id="{DD597C78-B453-0C4E-93BE-3D82DCB428A1}"/>
              </a:ext>
            </a:extLst>
          </p:cNvPr>
          <p:cNvSpPr/>
          <p:nvPr/>
        </p:nvSpPr>
        <p:spPr>
          <a:xfrm>
            <a:off x="510859" y="1457215"/>
            <a:ext cx="3129369" cy="4574116"/>
          </a:xfrm>
          <a:prstGeom prst="roundRect">
            <a:avLst>
              <a:gd name="adj" fmla="val 823"/>
            </a:avLst>
          </a:prstGeom>
          <a:noFill/>
          <a:ln w="3175">
            <a:solidFill>
              <a:schemeClr val="tx2">
                <a:lumMod val="40000"/>
                <a:lumOff val="60000"/>
              </a:schemeClr>
            </a:solidFill>
          </a:ln>
        </p:spPr>
        <p:style>
          <a:lnRef idx="2">
            <a:schemeClr val="accent1"/>
          </a:lnRef>
          <a:fillRef idx="1">
            <a:schemeClr val="lt1"/>
          </a:fillRef>
          <a:effectRef idx="0">
            <a:schemeClr val="accent1"/>
          </a:effectRef>
          <a:fontRef idx="minor">
            <a:schemeClr val="dk1"/>
          </a:fontRef>
        </p:style>
        <p:txBody>
          <a:bodyPr wrap="square" lIns="7531" tIns="7531" rIns="7531" bIns="7531" numCol="1" anchor="ctr">
            <a:noAutofit/>
          </a:bodyPr>
          <a:lstStyle/>
          <a:p>
            <a:pPr algn="ctr" defTabSz="340678">
              <a:defRPr sz="1200" b="0">
                <a:solidFill>
                  <a:srgbClr val="232323"/>
                </a:solidFill>
                <a:latin typeface="Helvetica"/>
                <a:ea typeface="Helvetica"/>
                <a:cs typeface="Helvetica"/>
                <a:sym typeface="Helvetica"/>
              </a:defRPr>
            </a:pPr>
            <a:endParaRPr lang="zh-TW"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a:endParaRPr>
          </a:p>
        </p:txBody>
      </p:sp>
      <p:sp>
        <p:nvSpPr>
          <p:cNvPr id="3" name="文本框 2">
            <a:extLst>
              <a:ext uri="{FF2B5EF4-FFF2-40B4-BE49-F238E27FC236}">
                <a16:creationId xmlns:a16="http://schemas.microsoft.com/office/drawing/2014/main" id="{50902315-F6A2-0D44-B974-8B6A40842FC4}"/>
              </a:ext>
            </a:extLst>
          </p:cNvPr>
          <p:cNvSpPr txBox="1"/>
          <p:nvPr/>
        </p:nvSpPr>
        <p:spPr>
          <a:xfrm>
            <a:off x="622738" y="1573200"/>
            <a:ext cx="546283"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ECS</a:t>
            </a:r>
          </a:p>
        </p:txBody>
      </p:sp>
      <p:sp>
        <p:nvSpPr>
          <p:cNvPr id="91" name="文本框 90">
            <a:extLst>
              <a:ext uri="{FF2B5EF4-FFF2-40B4-BE49-F238E27FC236}">
                <a16:creationId xmlns:a16="http://schemas.microsoft.com/office/drawing/2014/main" id="{EDBC52E9-BC5B-354D-AF8E-8D79C8CCD963}"/>
              </a:ext>
            </a:extLst>
          </p:cNvPr>
          <p:cNvSpPr txBox="1"/>
          <p:nvPr/>
        </p:nvSpPr>
        <p:spPr>
          <a:xfrm>
            <a:off x="1395770" y="1569825"/>
            <a:ext cx="546283"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容器</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K8s</a:t>
            </a:r>
            <a:endPar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endParaRPr>
          </a:p>
        </p:txBody>
      </p:sp>
      <p:sp>
        <p:nvSpPr>
          <p:cNvPr id="93" name="文本框 92">
            <a:extLst>
              <a:ext uri="{FF2B5EF4-FFF2-40B4-BE49-F238E27FC236}">
                <a16:creationId xmlns:a16="http://schemas.microsoft.com/office/drawing/2014/main" id="{6D3CEAA1-9464-AA44-AA18-2782D0519A0E}"/>
              </a:ext>
            </a:extLst>
          </p:cNvPr>
          <p:cNvSpPr txBox="1"/>
          <p:nvPr/>
        </p:nvSpPr>
        <p:spPr>
          <a:xfrm>
            <a:off x="2098224" y="1573200"/>
            <a:ext cx="546283"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其他云</a:t>
            </a:r>
            <a:endParaRPr lang="zh-CN" altLang="en-US" sz="1000" dirty="0">
              <a:solidFill>
                <a:schemeClr val="bg2">
                  <a:lumMod val="25000"/>
                </a:schemeClr>
              </a:solidFill>
              <a:latin typeface="Microsoft YaHei" panose="020B0503020204020204" pitchFamily="34" charset="-122"/>
              <a:ea typeface="Microsoft YaHei" panose="020B0503020204020204" pitchFamily="34" charset="-122"/>
            </a:endParaRPr>
          </a:p>
        </p:txBody>
      </p:sp>
      <p:cxnSp>
        <p:nvCxnSpPr>
          <p:cNvPr id="133" name="直接连接符 1">
            <a:extLst>
              <a:ext uri="{FF2B5EF4-FFF2-40B4-BE49-F238E27FC236}">
                <a16:creationId xmlns:a16="http://schemas.microsoft.com/office/drawing/2014/main" id="{DA1D8EE5-A018-1C44-8705-5A667F36C4F5}"/>
              </a:ext>
            </a:extLst>
          </p:cNvPr>
          <p:cNvCxnSpPr/>
          <p:nvPr/>
        </p:nvCxnSpPr>
        <p:spPr>
          <a:xfrm>
            <a:off x="316053" y="700718"/>
            <a:ext cx="10362944" cy="0"/>
          </a:xfrm>
          <a:prstGeom prst="line">
            <a:avLst/>
          </a:prstGeom>
          <a:noFill/>
          <a:ln w="25400" cap="flat">
            <a:solidFill>
              <a:srgbClr val="F26100"/>
            </a:solidFill>
            <a:prstDash val="solid"/>
            <a:round/>
          </a:ln>
          <a:effectLst/>
          <a:sp3d/>
        </p:spPr>
        <p:style>
          <a:lnRef idx="0">
            <a:scrgbClr r="0" g="0" b="0"/>
          </a:lnRef>
          <a:fillRef idx="0">
            <a:scrgbClr r="0" g="0" b="0"/>
          </a:fillRef>
          <a:effectRef idx="0">
            <a:scrgbClr r="0" g="0" b="0"/>
          </a:effectRef>
          <a:fontRef idx="none"/>
        </p:style>
      </p:cxnSp>
      <p:sp>
        <p:nvSpPr>
          <p:cNvPr id="142" name="TextBox 6">
            <a:extLst>
              <a:ext uri="{FF2B5EF4-FFF2-40B4-BE49-F238E27FC236}">
                <a16:creationId xmlns:a16="http://schemas.microsoft.com/office/drawing/2014/main" id="{338F3DE3-DBC4-7846-86DA-B0368AF36B97}"/>
              </a:ext>
            </a:extLst>
          </p:cNvPr>
          <p:cNvSpPr>
            <a:spLocks noChangeArrowheads="1"/>
          </p:cNvSpPr>
          <p:nvPr/>
        </p:nvSpPr>
        <p:spPr bwMode="auto">
          <a:xfrm>
            <a:off x="311109" y="328022"/>
            <a:ext cx="11194244" cy="307777"/>
          </a:xfrm>
          <a:prstGeom prst="rect">
            <a:avLst/>
          </a:prstGeom>
          <a:noFill/>
          <a:ln>
            <a:noFill/>
          </a:ln>
        </p:spPr>
        <p:txBody>
          <a:bodyPr vert="horz" wrap="square" lIns="0" tIns="0" rIns="0" bIns="0" numCol="1" anchor="t" anchorCtr="0" compatLnSpc="1">
            <a:spAutoFit/>
          </a:bodyPr>
          <a:lstStyle/>
          <a:p>
            <a:pPr eaLnBrk="0" fontAlgn="base" hangingPunct="0">
              <a:spcBef>
                <a:spcPct val="0"/>
              </a:spcBef>
              <a:spcAft>
                <a:spcPct val="0"/>
              </a:spcAft>
            </a:pPr>
            <a:r>
              <a:rPr lang="zh-CN" altLang="en-US" sz="20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rPr>
              <a:t>功能概览</a:t>
            </a:r>
            <a:endParaRPr lang="zh-CN" altLang="en-US" sz="1400" b="1" dirty="0">
              <a:solidFill>
                <a:srgbClr val="FE6700"/>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147" name="文本框 146">
            <a:extLst>
              <a:ext uri="{FF2B5EF4-FFF2-40B4-BE49-F238E27FC236}">
                <a16:creationId xmlns:a16="http://schemas.microsoft.com/office/drawing/2014/main" id="{7BAB748C-F01B-CF46-8B5D-80CD46E1634E}"/>
              </a:ext>
            </a:extLst>
          </p:cNvPr>
          <p:cNvSpPr txBox="1"/>
          <p:nvPr/>
        </p:nvSpPr>
        <p:spPr>
          <a:xfrm>
            <a:off x="2848019" y="1573200"/>
            <a:ext cx="546283" cy="205184"/>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线下</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IDC</a:t>
            </a:r>
            <a:endParaRPr lang="zh-CN" altLang="en-US" sz="1000" dirty="0">
              <a:solidFill>
                <a:schemeClr val="bg2">
                  <a:lumMod val="25000"/>
                </a:schemeClr>
              </a:solidFill>
              <a:latin typeface="Microsoft YaHei" panose="020B0503020204020204" pitchFamily="34" charset="-122"/>
              <a:ea typeface="Microsoft YaHei" panose="020B0503020204020204" pitchFamily="34" charset="-122"/>
            </a:endParaRPr>
          </a:p>
        </p:txBody>
      </p:sp>
      <p:grpSp>
        <p:nvGrpSpPr>
          <p:cNvPr id="27" name="组合 26">
            <a:extLst>
              <a:ext uri="{FF2B5EF4-FFF2-40B4-BE49-F238E27FC236}">
                <a16:creationId xmlns:a16="http://schemas.microsoft.com/office/drawing/2014/main" id="{403E601D-696F-C74F-84B2-5F3FE24840C9}"/>
              </a:ext>
            </a:extLst>
          </p:cNvPr>
          <p:cNvGrpSpPr/>
          <p:nvPr/>
        </p:nvGrpSpPr>
        <p:grpSpPr>
          <a:xfrm>
            <a:off x="622738" y="1852485"/>
            <a:ext cx="546283" cy="1823478"/>
            <a:chOff x="599989" y="2256280"/>
            <a:chExt cx="546283" cy="1823478"/>
          </a:xfrm>
        </p:grpSpPr>
        <p:pic>
          <p:nvPicPr>
            <p:cNvPr id="87" name="图片 86">
              <a:extLst>
                <a:ext uri="{FF2B5EF4-FFF2-40B4-BE49-F238E27FC236}">
                  <a16:creationId xmlns:a16="http://schemas.microsoft.com/office/drawing/2014/main" id="{BB7D720D-0B66-734C-823E-520C2733E985}"/>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9" name="图片 8">
              <a:extLst>
                <a:ext uri="{FF2B5EF4-FFF2-40B4-BE49-F238E27FC236}">
                  <a16:creationId xmlns:a16="http://schemas.microsoft.com/office/drawing/2014/main" id="{90B572B6-6981-B84B-9454-FCEDDE5AF4D3}"/>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12" name="图形 11" descr="Web 摄像头">
              <a:extLst>
                <a:ext uri="{FF2B5EF4-FFF2-40B4-BE49-F238E27FC236}">
                  <a16:creationId xmlns:a16="http://schemas.microsoft.com/office/drawing/2014/main" id="{83A42CBC-0317-D84B-90A0-BEF49C0D646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14" name="直线箭头连接符 13">
              <a:extLst>
                <a:ext uri="{FF2B5EF4-FFF2-40B4-BE49-F238E27FC236}">
                  <a16:creationId xmlns:a16="http://schemas.microsoft.com/office/drawing/2014/main" id="{1E6C39C4-A1FA-4946-82CD-93A3796E88FB}"/>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5" name="直线箭头连接符 154">
              <a:extLst>
                <a:ext uri="{FF2B5EF4-FFF2-40B4-BE49-F238E27FC236}">
                  <a16:creationId xmlns:a16="http://schemas.microsoft.com/office/drawing/2014/main" id="{AAF03C06-BBD3-114C-A662-9443BE4B9FBA}"/>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9783346A-B4A5-984C-80BB-4561CE4F0A83}"/>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56" name="组合 155">
            <a:extLst>
              <a:ext uri="{FF2B5EF4-FFF2-40B4-BE49-F238E27FC236}">
                <a16:creationId xmlns:a16="http://schemas.microsoft.com/office/drawing/2014/main" id="{529394CF-1873-F14A-8907-48217A1A49E4}"/>
              </a:ext>
            </a:extLst>
          </p:cNvPr>
          <p:cNvGrpSpPr/>
          <p:nvPr/>
        </p:nvGrpSpPr>
        <p:grpSpPr>
          <a:xfrm>
            <a:off x="1371224" y="1857437"/>
            <a:ext cx="546283" cy="1823478"/>
            <a:chOff x="599989" y="2256280"/>
            <a:chExt cx="546283" cy="1823478"/>
          </a:xfrm>
        </p:grpSpPr>
        <p:pic>
          <p:nvPicPr>
            <p:cNvPr id="158" name="图片 157">
              <a:extLst>
                <a:ext uri="{FF2B5EF4-FFF2-40B4-BE49-F238E27FC236}">
                  <a16:creationId xmlns:a16="http://schemas.microsoft.com/office/drawing/2014/main" id="{8B4C1D76-0530-C648-B2BC-4668F514B234}"/>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159" name="图片 158">
              <a:extLst>
                <a:ext uri="{FF2B5EF4-FFF2-40B4-BE49-F238E27FC236}">
                  <a16:creationId xmlns:a16="http://schemas.microsoft.com/office/drawing/2014/main" id="{19611C30-2F48-7B41-8792-78E6A4E7920E}"/>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160" name="图形 159" descr="Web 摄像头">
              <a:extLst>
                <a:ext uri="{FF2B5EF4-FFF2-40B4-BE49-F238E27FC236}">
                  <a16:creationId xmlns:a16="http://schemas.microsoft.com/office/drawing/2014/main" id="{274D7001-3879-BA41-9229-C98A208F89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162" name="直线箭头连接符 161">
              <a:extLst>
                <a:ext uri="{FF2B5EF4-FFF2-40B4-BE49-F238E27FC236}">
                  <a16:creationId xmlns:a16="http://schemas.microsoft.com/office/drawing/2014/main" id="{ABC49090-F690-F440-89CD-D4239F46375F}"/>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3" name="直线箭头连接符 162">
              <a:extLst>
                <a:ext uri="{FF2B5EF4-FFF2-40B4-BE49-F238E27FC236}">
                  <a16:creationId xmlns:a16="http://schemas.microsoft.com/office/drawing/2014/main" id="{34732548-8EB4-6146-B26A-9A8CC59B010E}"/>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4" name="矩形 163">
              <a:extLst>
                <a:ext uri="{FF2B5EF4-FFF2-40B4-BE49-F238E27FC236}">
                  <a16:creationId xmlns:a16="http://schemas.microsoft.com/office/drawing/2014/main" id="{451F640D-DBB8-ED48-9277-D79263EAD7AD}"/>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66" name="组合 165">
            <a:extLst>
              <a:ext uri="{FF2B5EF4-FFF2-40B4-BE49-F238E27FC236}">
                <a16:creationId xmlns:a16="http://schemas.microsoft.com/office/drawing/2014/main" id="{796467DD-E2D7-2941-977C-3C0213B51ECA}"/>
              </a:ext>
            </a:extLst>
          </p:cNvPr>
          <p:cNvGrpSpPr/>
          <p:nvPr/>
        </p:nvGrpSpPr>
        <p:grpSpPr>
          <a:xfrm>
            <a:off x="2109622" y="1860731"/>
            <a:ext cx="546283" cy="1823478"/>
            <a:chOff x="599989" y="2256280"/>
            <a:chExt cx="546283" cy="1823478"/>
          </a:xfrm>
        </p:grpSpPr>
        <p:pic>
          <p:nvPicPr>
            <p:cNvPr id="167" name="图片 166">
              <a:extLst>
                <a:ext uri="{FF2B5EF4-FFF2-40B4-BE49-F238E27FC236}">
                  <a16:creationId xmlns:a16="http://schemas.microsoft.com/office/drawing/2014/main" id="{A7F9BADD-8A11-D346-B0DE-C9DCA1394C21}"/>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168" name="图片 167">
              <a:extLst>
                <a:ext uri="{FF2B5EF4-FFF2-40B4-BE49-F238E27FC236}">
                  <a16:creationId xmlns:a16="http://schemas.microsoft.com/office/drawing/2014/main" id="{DF9E7AF4-01E7-5243-892C-31F614F0AF6D}"/>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169" name="图形 168" descr="Web 摄像头">
              <a:extLst>
                <a:ext uri="{FF2B5EF4-FFF2-40B4-BE49-F238E27FC236}">
                  <a16:creationId xmlns:a16="http://schemas.microsoft.com/office/drawing/2014/main" id="{9ABD4718-2762-6C4B-AC54-E5BA621AD20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170" name="直线箭头连接符 169">
              <a:extLst>
                <a:ext uri="{FF2B5EF4-FFF2-40B4-BE49-F238E27FC236}">
                  <a16:creationId xmlns:a16="http://schemas.microsoft.com/office/drawing/2014/main" id="{ADB5A399-CE9D-E247-BD81-22EBF2AC6799}"/>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1" name="直线箭头连接符 170">
              <a:extLst>
                <a:ext uri="{FF2B5EF4-FFF2-40B4-BE49-F238E27FC236}">
                  <a16:creationId xmlns:a16="http://schemas.microsoft.com/office/drawing/2014/main" id="{2A410127-34B8-FF4E-B64A-278EEFD0AF07}"/>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73" name="矩形 172">
              <a:extLst>
                <a:ext uri="{FF2B5EF4-FFF2-40B4-BE49-F238E27FC236}">
                  <a16:creationId xmlns:a16="http://schemas.microsoft.com/office/drawing/2014/main" id="{CE158FC7-CAED-DC41-95F7-9A295991990A}"/>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74" name="组合 173">
            <a:extLst>
              <a:ext uri="{FF2B5EF4-FFF2-40B4-BE49-F238E27FC236}">
                <a16:creationId xmlns:a16="http://schemas.microsoft.com/office/drawing/2014/main" id="{4165B966-D57B-6F43-AE64-82F98058B834}"/>
              </a:ext>
            </a:extLst>
          </p:cNvPr>
          <p:cNvGrpSpPr/>
          <p:nvPr/>
        </p:nvGrpSpPr>
        <p:grpSpPr>
          <a:xfrm>
            <a:off x="2848019" y="1864429"/>
            <a:ext cx="546283" cy="1823478"/>
            <a:chOff x="599989" y="2256280"/>
            <a:chExt cx="546283" cy="1823478"/>
          </a:xfrm>
        </p:grpSpPr>
        <p:pic>
          <p:nvPicPr>
            <p:cNvPr id="175" name="图片 174">
              <a:extLst>
                <a:ext uri="{FF2B5EF4-FFF2-40B4-BE49-F238E27FC236}">
                  <a16:creationId xmlns:a16="http://schemas.microsoft.com/office/drawing/2014/main" id="{BC72A5D2-25B0-7E4D-B439-5ED98E6282C2}"/>
                </a:ext>
              </a:extLst>
            </p:cNvPr>
            <p:cNvPicPr>
              <a:picLocks noChangeAspect="1"/>
            </p:cNvPicPr>
            <p:nvPr/>
          </p:nvPicPr>
          <p:blipFill>
            <a:blip r:embed="rId3"/>
            <a:stretch>
              <a:fillRect/>
            </a:stretch>
          </p:blipFill>
          <p:spPr>
            <a:xfrm>
              <a:off x="685831" y="2256280"/>
              <a:ext cx="374599" cy="349319"/>
            </a:xfrm>
            <a:prstGeom prst="rect">
              <a:avLst/>
            </a:prstGeom>
          </p:spPr>
        </p:pic>
        <p:pic>
          <p:nvPicPr>
            <p:cNvPr id="176" name="图片 175">
              <a:extLst>
                <a:ext uri="{FF2B5EF4-FFF2-40B4-BE49-F238E27FC236}">
                  <a16:creationId xmlns:a16="http://schemas.microsoft.com/office/drawing/2014/main" id="{D159095C-1AAB-F34C-A6F9-F6245C4081F2}"/>
                </a:ext>
              </a:extLst>
            </p:cNvPr>
            <p:cNvPicPr>
              <a:picLocks noChangeAspect="1"/>
            </p:cNvPicPr>
            <p:nvPr/>
          </p:nvPicPr>
          <p:blipFill>
            <a:blip r:embed="rId4"/>
            <a:stretch>
              <a:fillRect/>
            </a:stretch>
          </p:blipFill>
          <p:spPr>
            <a:xfrm>
              <a:off x="636953" y="3589352"/>
              <a:ext cx="472354" cy="490406"/>
            </a:xfrm>
            <a:prstGeom prst="rect">
              <a:avLst/>
            </a:prstGeom>
          </p:spPr>
        </p:pic>
        <p:pic>
          <p:nvPicPr>
            <p:cNvPr id="177" name="图形 176" descr="Web 摄像头">
              <a:extLst>
                <a:ext uri="{FF2B5EF4-FFF2-40B4-BE49-F238E27FC236}">
                  <a16:creationId xmlns:a16="http://schemas.microsoft.com/office/drawing/2014/main" id="{30BC20A8-B559-9443-B5A4-3098A792742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7927" y="2865472"/>
              <a:ext cx="490406" cy="490406"/>
            </a:xfrm>
            <a:prstGeom prst="rect">
              <a:avLst/>
            </a:prstGeom>
          </p:spPr>
        </p:pic>
        <p:cxnSp>
          <p:nvCxnSpPr>
            <p:cNvPr id="178" name="直线箭头连接符 177">
              <a:extLst>
                <a:ext uri="{FF2B5EF4-FFF2-40B4-BE49-F238E27FC236}">
                  <a16:creationId xmlns:a16="http://schemas.microsoft.com/office/drawing/2014/main" id="{33E8E077-B61E-9C45-8586-CEDE4E36A87E}"/>
                </a:ext>
              </a:extLst>
            </p:cNvPr>
            <p:cNvCxnSpPr>
              <a:cxnSpLocks/>
            </p:cNvCxnSpPr>
            <p:nvPr/>
          </p:nvCxnSpPr>
          <p:spPr>
            <a:xfrm flipH="1">
              <a:off x="872069" y="2605599"/>
              <a:ext cx="1" cy="2598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直线箭头连接符 178">
              <a:extLst>
                <a:ext uri="{FF2B5EF4-FFF2-40B4-BE49-F238E27FC236}">
                  <a16:creationId xmlns:a16="http://schemas.microsoft.com/office/drawing/2014/main" id="{4B1A7FBF-E370-2840-8AF0-34DE27CB90A5}"/>
                </a:ext>
              </a:extLst>
            </p:cNvPr>
            <p:cNvCxnSpPr>
              <a:cxnSpLocks/>
            </p:cNvCxnSpPr>
            <p:nvPr/>
          </p:nvCxnSpPr>
          <p:spPr>
            <a:xfrm>
              <a:off x="871646" y="3355878"/>
              <a:ext cx="0" cy="233474"/>
            </a:xfrm>
            <a:prstGeom prst="straightConnector1">
              <a:avLst/>
            </a:prstGeom>
            <a:ln>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0" name="矩形 179">
              <a:extLst>
                <a:ext uri="{FF2B5EF4-FFF2-40B4-BE49-F238E27FC236}">
                  <a16:creationId xmlns:a16="http://schemas.microsoft.com/office/drawing/2014/main" id="{2320B4EB-E56D-1C40-9251-93CD823E5BBE}"/>
                </a:ext>
              </a:extLst>
            </p:cNvPr>
            <p:cNvSpPr/>
            <p:nvPr/>
          </p:nvSpPr>
          <p:spPr>
            <a:xfrm>
              <a:off x="599989" y="2865472"/>
              <a:ext cx="546283" cy="121428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181" name="Graphic 81" descr="Database">
            <a:extLst>
              <a:ext uri="{FF2B5EF4-FFF2-40B4-BE49-F238E27FC236}">
                <a16:creationId xmlns:a16="http://schemas.microsoft.com/office/drawing/2014/main" id="{6C7F4794-F2ED-9141-B427-A1C7FFD33C9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69788" y="4720433"/>
            <a:ext cx="836811" cy="836811"/>
          </a:xfrm>
          <a:prstGeom prst="rect">
            <a:avLst/>
          </a:prstGeom>
        </p:spPr>
      </p:pic>
      <p:sp>
        <p:nvSpPr>
          <p:cNvPr id="182" name="文本框 181">
            <a:extLst>
              <a:ext uri="{FF2B5EF4-FFF2-40B4-BE49-F238E27FC236}">
                <a16:creationId xmlns:a16="http://schemas.microsoft.com/office/drawing/2014/main" id="{B865F286-5064-1042-93A0-422B96468125}"/>
              </a:ext>
            </a:extLst>
          </p:cNvPr>
          <p:cNvSpPr txBox="1"/>
          <p:nvPr/>
        </p:nvSpPr>
        <p:spPr>
          <a:xfrm>
            <a:off x="615760" y="5561716"/>
            <a:ext cx="529913" cy="3590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云上</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CMDB</a:t>
            </a:r>
            <a:endPar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endParaRPr>
          </a:p>
        </p:txBody>
      </p:sp>
      <p:sp>
        <p:nvSpPr>
          <p:cNvPr id="183" name="文本框 182">
            <a:extLst>
              <a:ext uri="{FF2B5EF4-FFF2-40B4-BE49-F238E27FC236}">
                <a16:creationId xmlns:a16="http://schemas.microsoft.com/office/drawing/2014/main" id="{D983168E-BF04-7949-B71E-6DAD70539461}"/>
              </a:ext>
            </a:extLst>
          </p:cNvPr>
          <p:cNvSpPr txBox="1"/>
          <p:nvPr/>
        </p:nvSpPr>
        <p:spPr>
          <a:xfrm>
            <a:off x="2210207" y="4667045"/>
            <a:ext cx="1177836" cy="512961"/>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SLS</a:t>
            </a:r>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接入能力（</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VPC</a:t>
            </a:r>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、专线、公网、全球加速）</a:t>
            </a:r>
          </a:p>
        </p:txBody>
      </p:sp>
      <p:pic>
        <p:nvPicPr>
          <p:cNvPr id="189" name="Picture 18" descr="Dependency Icons - Download Free Vector Icons | Noun Project">
            <a:extLst>
              <a:ext uri="{FF2B5EF4-FFF2-40B4-BE49-F238E27FC236}">
                <a16:creationId xmlns:a16="http://schemas.microsoft.com/office/drawing/2014/main" id="{E7D098B1-2FAF-074D-BA62-E64B6E51B2E3}"/>
              </a:ext>
            </a:extLst>
          </p:cNvPr>
          <p:cNvPicPr>
            <a:picLocks noChangeAspect="1" noChangeArrowheads="1"/>
          </p:cNvPicPr>
          <p:nvPr/>
        </p:nvPicPr>
        <p:blipFill>
          <a:blip r:embed="rId9">
            <a:duotone>
              <a:schemeClr val="accent4">
                <a:shade val="45000"/>
                <a:satMod val="135000"/>
              </a:schemeClr>
              <a:prstClr val="white"/>
            </a:duotone>
            <a:extLst>
              <a:ext uri="{BEBA8EAE-BF5A-486C-A8C5-ECC9F3942E4B}">
                <a14:imgProps xmlns:a14="http://schemas.microsoft.com/office/drawing/2010/main">
                  <a14:imgLayer r:embed="rId10">
                    <a14:imgEffect>
                      <a14:colorTemperature colorTemp="4700"/>
                    </a14:imgEffect>
                  </a14:imgLayer>
                </a14:imgProps>
              </a:ext>
              <a:ext uri="{28A0092B-C50C-407E-A947-70E740481C1C}">
                <a14:useLocalDpi xmlns:a14="http://schemas.microsoft.com/office/drawing/2010/main" val="0"/>
              </a:ext>
            </a:extLst>
          </a:blip>
          <a:srcRect/>
          <a:stretch>
            <a:fillRect/>
          </a:stretch>
        </p:blipFill>
        <p:spPr bwMode="auto">
          <a:xfrm>
            <a:off x="4246855" y="3253477"/>
            <a:ext cx="692282" cy="692282"/>
          </a:xfrm>
          <a:prstGeom prst="rect">
            <a:avLst/>
          </a:prstGeom>
          <a:noFill/>
          <a:extLst>
            <a:ext uri="{909E8E84-426E-40DD-AFC4-6F175D3DCCD1}">
              <a14:hiddenFill xmlns:a14="http://schemas.microsoft.com/office/drawing/2010/main">
                <a:solidFill>
                  <a:srgbClr val="FFFFFF"/>
                </a:solidFill>
              </a14:hiddenFill>
            </a:ext>
          </a:extLst>
        </p:spPr>
      </p:pic>
      <p:pic>
        <p:nvPicPr>
          <p:cNvPr id="190" name="Graphic 92" descr="Robot">
            <a:extLst>
              <a:ext uri="{FF2B5EF4-FFF2-40B4-BE49-F238E27FC236}">
                <a16:creationId xmlns:a16="http://schemas.microsoft.com/office/drawing/2014/main" id="{DFEB3F1D-CB50-CC4D-9EFD-CC40DCDDD81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707248" y="4197247"/>
            <a:ext cx="576132" cy="576132"/>
          </a:xfrm>
          <a:prstGeom prst="rect">
            <a:avLst/>
          </a:prstGeom>
        </p:spPr>
      </p:pic>
      <p:pic>
        <p:nvPicPr>
          <p:cNvPr id="192" name="Graphic 81" descr="Database">
            <a:extLst>
              <a:ext uri="{FF2B5EF4-FFF2-40B4-BE49-F238E27FC236}">
                <a16:creationId xmlns:a16="http://schemas.microsoft.com/office/drawing/2014/main" id="{DD36DC48-A1FE-B444-8129-EB3AE4EA06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771875" y="4745847"/>
            <a:ext cx="923980" cy="769941"/>
          </a:xfrm>
          <a:prstGeom prst="rect">
            <a:avLst/>
          </a:prstGeom>
        </p:spPr>
      </p:pic>
      <p:pic>
        <p:nvPicPr>
          <p:cNvPr id="194" name="图形 193" descr="研究">
            <a:extLst>
              <a:ext uri="{FF2B5EF4-FFF2-40B4-BE49-F238E27FC236}">
                <a16:creationId xmlns:a16="http://schemas.microsoft.com/office/drawing/2014/main" id="{1664FCED-EB17-644C-8477-94DD64148EC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876379" y="3257919"/>
            <a:ext cx="737929" cy="737929"/>
          </a:xfrm>
          <a:prstGeom prst="rect">
            <a:avLst/>
          </a:prstGeom>
        </p:spPr>
      </p:pic>
      <p:pic>
        <p:nvPicPr>
          <p:cNvPr id="195" name="图片 194">
            <a:extLst>
              <a:ext uri="{FF2B5EF4-FFF2-40B4-BE49-F238E27FC236}">
                <a16:creationId xmlns:a16="http://schemas.microsoft.com/office/drawing/2014/main" id="{314DD084-04BE-C444-B850-79454DFA7E92}"/>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774773" y="5037782"/>
            <a:ext cx="482463" cy="482463"/>
          </a:xfrm>
          <a:prstGeom prst="rect">
            <a:avLst/>
          </a:prstGeom>
        </p:spPr>
      </p:pic>
      <p:sp>
        <p:nvSpPr>
          <p:cNvPr id="197" name="虚尾箭头 196">
            <a:extLst>
              <a:ext uri="{FF2B5EF4-FFF2-40B4-BE49-F238E27FC236}">
                <a16:creationId xmlns:a16="http://schemas.microsoft.com/office/drawing/2014/main" id="{56C856F7-CEE4-E14E-8387-50FCA14972E8}"/>
              </a:ext>
            </a:extLst>
          </p:cNvPr>
          <p:cNvSpPr/>
          <p:nvPr/>
        </p:nvSpPr>
        <p:spPr>
          <a:xfrm>
            <a:off x="4592996" y="5043800"/>
            <a:ext cx="576132" cy="17310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199" name="Picture 83">
            <a:extLst>
              <a:ext uri="{FF2B5EF4-FFF2-40B4-BE49-F238E27FC236}">
                <a16:creationId xmlns:a16="http://schemas.microsoft.com/office/drawing/2014/main" id="{8837193E-BAAC-514A-BF8D-570E1554370E}"/>
              </a:ext>
            </a:extLst>
          </p:cNvPr>
          <p:cNvPicPr>
            <a:picLocks noChangeAspect="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715236" y="4735363"/>
            <a:ext cx="298382" cy="298382"/>
          </a:xfrm>
          <a:prstGeom prst="rect">
            <a:avLst/>
          </a:prstGeom>
        </p:spPr>
      </p:pic>
      <p:pic>
        <p:nvPicPr>
          <p:cNvPr id="200" name="图片 199">
            <a:extLst>
              <a:ext uri="{FF2B5EF4-FFF2-40B4-BE49-F238E27FC236}">
                <a16:creationId xmlns:a16="http://schemas.microsoft.com/office/drawing/2014/main" id="{B7CAA7D4-06AC-E942-A817-C23B884AB392}"/>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689721" y="3442435"/>
            <a:ext cx="609671" cy="609671"/>
          </a:xfrm>
          <a:prstGeom prst="rect">
            <a:avLst/>
          </a:prstGeom>
        </p:spPr>
      </p:pic>
      <p:sp>
        <p:nvSpPr>
          <p:cNvPr id="202" name="圆角矩形 201">
            <a:extLst>
              <a:ext uri="{FF2B5EF4-FFF2-40B4-BE49-F238E27FC236}">
                <a16:creationId xmlns:a16="http://schemas.microsoft.com/office/drawing/2014/main" id="{9580F133-FA09-B846-98B3-81A538BE36D4}"/>
              </a:ext>
            </a:extLst>
          </p:cNvPr>
          <p:cNvSpPr/>
          <p:nvPr/>
        </p:nvSpPr>
        <p:spPr>
          <a:xfrm>
            <a:off x="7591588" y="3405328"/>
            <a:ext cx="810012" cy="2340958"/>
          </a:xfrm>
          <a:prstGeom prst="roundRect">
            <a:avLst>
              <a:gd name="adj" fmla="val 0"/>
            </a:avLst>
          </a:prstGeom>
          <a:noFill/>
          <a:ln w="19050">
            <a:solidFill>
              <a:srgbClr val="F17E27"/>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cxnSp>
        <p:nvCxnSpPr>
          <p:cNvPr id="203" name="直线连接符 202">
            <a:extLst>
              <a:ext uri="{FF2B5EF4-FFF2-40B4-BE49-F238E27FC236}">
                <a16:creationId xmlns:a16="http://schemas.microsoft.com/office/drawing/2014/main" id="{2A7320EA-F0B6-1B4A-B35E-935B9A5EB2D1}"/>
              </a:ext>
            </a:extLst>
          </p:cNvPr>
          <p:cNvCxnSpPr>
            <a:cxnSpLocks/>
          </p:cNvCxnSpPr>
          <p:nvPr/>
        </p:nvCxnSpPr>
        <p:spPr>
          <a:xfrm flipH="1" flipV="1">
            <a:off x="6714408" y="3058190"/>
            <a:ext cx="876842" cy="342767"/>
          </a:xfrm>
          <a:prstGeom prst="line">
            <a:avLst/>
          </a:prstGeom>
          <a:ln w="19050">
            <a:solidFill>
              <a:srgbClr val="F17E27"/>
            </a:solidFill>
          </a:ln>
        </p:spPr>
        <p:style>
          <a:lnRef idx="1">
            <a:schemeClr val="accent1"/>
          </a:lnRef>
          <a:fillRef idx="0">
            <a:schemeClr val="accent1"/>
          </a:fillRef>
          <a:effectRef idx="0">
            <a:schemeClr val="accent1"/>
          </a:effectRef>
          <a:fontRef idx="minor">
            <a:schemeClr val="tx1"/>
          </a:fontRef>
        </p:style>
      </p:cxnSp>
      <p:cxnSp>
        <p:nvCxnSpPr>
          <p:cNvPr id="204" name="直线连接符 203">
            <a:extLst>
              <a:ext uri="{FF2B5EF4-FFF2-40B4-BE49-F238E27FC236}">
                <a16:creationId xmlns:a16="http://schemas.microsoft.com/office/drawing/2014/main" id="{E92ADA1E-40AA-1144-ADBB-056198BDD00A}"/>
              </a:ext>
            </a:extLst>
          </p:cNvPr>
          <p:cNvCxnSpPr>
            <a:cxnSpLocks/>
          </p:cNvCxnSpPr>
          <p:nvPr/>
        </p:nvCxnSpPr>
        <p:spPr>
          <a:xfrm flipH="1">
            <a:off x="8409071" y="2933930"/>
            <a:ext cx="783691" cy="470725"/>
          </a:xfrm>
          <a:prstGeom prst="line">
            <a:avLst/>
          </a:prstGeom>
          <a:ln w="19050">
            <a:solidFill>
              <a:srgbClr val="F17E27"/>
            </a:solidFill>
          </a:ln>
        </p:spPr>
        <p:style>
          <a:lnRef idx="1">
            <a:schemeClr val="accent1"/>
          </a:lnRef>
          <a:fillRef idx="0">
            <a:schemeClr val="accent1"/>
          </a:fillRef>
          <a:effectRef idx="0">
            <a:schemeClr val="accent1"/>
          </a:effectRef>
          <a:fontRef idx="minor">
            <a:schemeClr val="tx1"/>
          </a:fontRef>
        </p:style>
      </p:cxnSp>
      <p:cxnSp>
        <p:nvCxnSpPr>
          <p:cNvPr id="205" name="直线连接符 204">
            <a:extLst>
              <a:ext uri="{FF2B5EF4-FFF2-40B4-BE49-F238E27FC236}">
                <a16:creationId xmlns:a16="http://schemas.microsoft.com/office/drawing/2014/main" id="{44B4F5A7-5F6E-B646-8C2C-4BC804136696}"/>
              </a:ext>
            </a:extLst>
          </p:cNvPr>
          <p:cNvCxnSpPr>
            <a:cxnSpLocks/>
          </p:cNvCxnSpPr>
          <p:nvPr/>
        </p:nvCxnSpPr>
        <p:spPr>
          <a:xfrm flipH="1" flipV="1">
            <a:off x="8401939" y="5744896"/>
            <a:ext cx="840481" cy="412386"/>
          </a:xfrm>
          <a:prstGeom prst="line">
            <a:avLst/>
          </a:prstGeom>
          <a:ln w="19050">
            <a:solidFill>
              <a:srgbClr val="F17E27"/>
            </a:solidFill>
          </a:ln>
        </p:spPr>
        <p:style>
          <a:lnRef idx="1">
            <a:schemeClr val="accent1"/>
          </a:lnRef>
          <a:fillRef idx="0">
            <a:schemeClr val="accent1"/>
          </a:fillRef>
          <a:effectRef idx="0">
            <a:schemeClr val="accent1"/>
          </a:effectRef>
          <a:fontRef idx="minor">
            <a:schemeClr val="tx1"/>
          </a:fontRef>
        </p:style>
      </p:cxnSp>
      <p:cxnSp>
        <p:nvCxnSpPr>
          <p:cNvPr id="206" name="直线连接符 205">
            <a:extLst>
              <a:ext uri="{FF2B5EF4-FFF2-40B4-BE49-F238E27FC236}">
                <a16:creationId xmlns:a16="http://schemas.microsoft.com/office/drawing/2014/main" id="{3A0B3C17-8737-5841-BB6C-12455D534C44}"/>
              </a:ext>
            </a:extLst>
          </p:cNvPr>
          <p:cNvCxnSpPr>
            <a:cxnSpLocks/>
          </p:cNvCxnSpPr>
          <p:nvPr/>
        </p:nvCxnSpPr>
        <p:spPr>
          <a:xfrm flipV="1">
            <a:off x="6690466" y="5754834"/>
            <a:ext cx="896375" cy="345923"/>
          </a:xfrm>
          <a:prstGeom prst="line">
            <a:avLst/>
          </a:prstGeom>
          <a:ln w="19050">
            <a:solidFill>
              <a:srgbClr val="F17E27"/>
            </a:solidFill>
          </a:ln>
        </p:spPr>
        <p:style>
          <a:lnRef idx="1">
            <a:schemeClr val="accent1"/>
          </a:lnRef>
          <a:fillRef idx="0">
            <a:schemeClr val="accent1"/>
          </a:fillRef>
          <a:effectRef idx="0">
            <a:schemeClr val="accent1"/>
          </a:effectRef>
          <a:fontRef idx="minor">
            <a:schemeClr val="tx1"/>
          </a:fontRef>
        </p:style>
      </p:cxnSp>
      <p:sp>
        <p:nvSpPr>
          <p:cNvPr id="208" name="圆角矩形 207">
            <a:extLst>
              <a:ext uri="{FF2B5EF4-FFF2-40B4-BE49-F238E27FC236}">
                <a16:creationId xmlns:a16="http://schemas.microsoft.com/office/drawing/2014/main" id="{30F4101E-ED9F-1C48-A273-74F87662FB30}"/>
              </a:ext>
            </a:extLst>
          </p:cNvPr>
          <p:cNvSpPr/>
          <p:nvPr/>
        </p:nvSpPr>
        <p:spPr>
          <a:xfrm>
            <a:off x="10169070" y="3722378"/>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上下游分析</a:t>
            </a:r>
          </a:p>
        </p:txBody>
      </p:sp>
      <p:sp>
        <p:nvSpPr>
          <p:cNvPr id="209" name="圆角矩形 208">
            <a:extLst>
              <a:ext uri="{FF2B5EF4-FFF2-40B4-BE49-F238E27FC236}">
                <a16:creationId xmlns:a16="http://schemas.microsoft.com/office/drawing/2014/main" id="{A946BFDB-2E7B-5045-AA71-E50FC65C4091}"/>
              </a:ext>
            </a:extLst>
          </p:cNvPr>
          <p:cNvSpPr/>
          <p:nvPr/>
        </p:nvSpPr>
        <p:spPr>
          <a:xfrm>
            <a:off x="8972871" y="4170418"/>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100" dirty="0"/>
              <a:t>SQL</a:t>
            </a:r>
            <a:r>
              <a:rPr kumimoji="1" lang="zh-CN" altLang="en-US" sz="1100" dirty="0"/>
              <a:t>分析</a:t>
            </a:r>
          </a:p>
        </p:txBody>
      </p:sp>
      <p:sp>
        <p:nvSpPr>
          <p:cNvPr id="211" name="圆角矩形 210">
            <a:extLst>
              <a:ext uri="{FF2B5EF4-FFF2-40B4-BE49-F238E27FC236}">
                <a16:creationId xmlns:a16="http://schemas.microsoft.com/office/drawing/2014/main" id="{83047F99-3309-9940-8FA4-EF2816120C7D}"/>
              </a:ext>
            </a:extLst>
          </p:cNvPr>
          <p:cNvSpPr/>
          <p:nvPr/>
        </p:nvSpPr>
        <p:spPr>
          <a:xfrm>
            <a:off x="10169070" y="3281478"/>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服务详情</a:t>
            </a:r>
          </a:p>
        </p:txBody>
      </p:sp>
      <p:sp>
        <p:nvSpPr>
          <p:cNvPr id="212" name="圆角矩形 211">
            <a:extLst>
              <a:ext uri="{FF2B5EF4-FFF2-40B4-BE49-F238E27FC236}">
                <a16:creationId xmlns:a16="http://schemas.microsoft.com/office/drawing/2014/main" id="{DDFF9D00-4D90-3A40-995F-D9CADC5BEE34}"/>
              </a:ext>
            </a:extLst>
          </p:cNvPr>
          <p:cNvSpPr/>
          <p:nvPr/>
        </p:nvSpPr>
        <p:spPr>
          <a:xfrm>
            <a:off x="8977733" y="3280912"/>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服务发现</a:t>
            </a:r>
          </a:p>
        </p:txBody>
      </p:sp>
      <p:sp>
        <p:nvSpPr>
          <p:cNvPr id="213" name="圆角矩形 212">
            <a:extLst>
              <a:ext uri="{FF2B5EF4-FFF2-40B4-BE49-F238E27FC236}">
                <a16:creationId xmlns:a16="http://schemas.microsoft.com/office/drawing/2014/main" id="{22741BDE-8B6B-BF48-8408-9ED2418733B5}"/>
              </a:ext>
            </a:extLst>
          </p:cNvPr>
          <p:cNvSpPr/>
          <p:nvPr/>
        </p:nvSpPr>
        <p:spPr>
          <a:xfrm>
            <a:off x="8977134" y="3725665"/>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业务拓扑</a:t>
            </a:r>
          </a:p>
        </p:txBody>
      </p:sp>
      <p:sp>
        <p:nvSpPr>
          <p:cNvPr id="214" name="圆角矩形 213">
            <a:extLst>
              <a:ext uri="{FF2B5EF4-FFF2-40B4-BE49-F238E27FC236}">
                <a16:creationId xmlns:a16="http://schemas.microsoft.com/office/drawing/2014/main" id="{B75E51D4-A808-8143-A912-75292B2655BE}"/>
              </a:ext>
            </a:extLst>
          </p:cNvPr>
          <p:cNvSpPr/>
          <p:nvPr/>
        </p:nvSpPr>
        <p:spPr>
          <a:xfrm>
            <a:off x="10185398" y="4167817"/>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100" dirty="0"/>
              <a:t>NoSQL</a:t>
            </a:r>
            <a:r>
              <a:rPr kumimoji="1" lang="zh-CN" altLang="en-US" sz="1100" dirty="0"/>
              <a:t>分析</a:t>
            </a:r>
          </a:p>
        </p:txBody>
      </p:sp>
      <p:sp>
        <p:nvSpPr>
          <p:cNvPr id="215" name="圆角矩形 214">
            <a:extLst>
              <a:ext uri="{FF2B5EF4-FFF2-40B4-BE49-F238E27FC236}">
                <a16:creationId xmlns:a16="http://schemas.microsoft.com/office/drawing/2014/main" id="{53E4928A-A239-AF4A-8DF3-F9185B40DDEF}"/>
              </a:ext>
            </a:extLst>
          </p:cNvPr>
          <p:cNvSpPr/>
          <p:nvPr/>
        </p:nvSpPr>
        <p:spPr>
          <a:xfrm>
            <a:off x="8972871" y="4623932"/>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1100" dirty="0"/>
              <a:t>MQ</a:t>
            </a:r>
            <a:r>
              <a:rPr kumimoji="1" lang="zh-CN" altLang="en-US" sz="1100" dirty="0"/>
              <a:t>分析</a:t>
            </a:r>
          </a:p>
        </p:txBody>
      </p:sp>
      <p:sp>
        <p:nvSpPr>
          <p:cNvPr id="216" name="圆角矩形 215">
            <a:extLst>
              <a:ext uri="{FF2B5EF4-FFF2-40B4-BE49-F238E27FC236}">
                <a16:creationId xmlns:a16="http://schemas.microsoft.com/office/drawing/2014/main" id="{D8E97A21-3E18-2E40-B0A3-6FA532D7D962}"/>
              </a:ext>
            </a:extLst>
          </p:cNvPr>
          <p:cNvSpPr/>
          <p:nvPr/>
        </p:nvSpPr>
        <p:spPr>
          <a:xfrm>
            <a:off x="8972871" y="5078312"/>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根因分析</a:t>
            </a:r>
          </a:p>
        </p:txBody>
      </p:sp>
      <p:sp>
        <p:nvSpPr>
          <p:cNvPr id="217" name="圆角矩形 216">
            <a:extLst>
              <a:ext uri="{FF2B5EF4-FFF2-40B4-BE49-F238E27FC236}">
                <a16:creationId xmlns:a16="http://schemas.microsoft.com/office/drawing/2014/main" id="{DE101BD6-5B3E-2F49-9D2D-57435E51025B}"/>
              </a:ext>
            </a:extLst>
          </p:cNvPr>
          <p:cNvSpPr/>
          <p:nvPr/>
        </p:nvSpPr>
        <p:spPr>
          <a:xfrm>
            <a:off x="8984185" y="5510539"/>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基线告警</a:t>
            </a:r>
          </a:p>
        </p:txBody>
      </p:sp>
      <p:sp>
        <p:nvSpPr>
          <p:cNvPr id="218" name="圆角矩形 217">
            <a:extLst>
              <a:ext uri="{FF2B5EF4-FFF2-40B4-BE49-F238E27FC236}">
                <a16:creationId xmlns:a16="http://schemas.microsoft.com/office/drawing/2014/main" id="{AE81F1B3-CD2E-164F-B56E-631BE138A808}"/>
              </a:ext>
            </a:extLst>
          </p:cNvPr>
          <p:cNvSpPr/>
          <p:nvPr/>
        </p:nvSpPr>
        <p:spPr>
          <a:xfrm>
            <a:off x="10182239" y="5054156"/>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自定义查询</a:t>
            </a:r>
          </a:p>
        </p:txBody>
      </p:sp>
      <p:sp>
        <p:nvSpPr>
          <p:cNvPr id="219" name="圆角矩形 218">
            <a:extLst>
              <a:ext uri="{FF2B5EF4-FFF2-40B4-BE49-F238E27FC236}">
                <a16:creationId xmlns:a16="http://schemas.microsoft.com/office/drawing/2014/main" id="{452AD902-6393-8F49-A8B6-840E6AE012BC}"/>
              </a:ext>
            </a:extLst>
          </p:cNvPr>
          <p:cNvSpPr/>
          <p:nvPr/>
        </p:nvSpPr>
        <p:spPr>
          <a:xfrm>
            <a:off x="10182239" y="4613256"/>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网络分析</a:t>
            </a:r>
          </a:p>
        </p:txBody>
      </p:sp>
      <p:sp>
        <p:nvSpPr>
          <p:cNvPr id="220" name="圆角矩形 219">
            <a:extLst>
              <a:ext uri="{FF2B5EF4-FFF2-40B4-BE49-F238E27FC236}">
                <a16:creationId xmlns:a16="http://schemas.microsoft.com/office/drawing/2014/main" id="{6A9C83EE-DB7D-7D4E-B997-F23CCB466B95}"/>
              </a:ext>
            </a:extLst>
          </p:cNvPr>
          <p:cNvSpPr/>
          <p:nvPr/>
        </p:nvSpPr>
        <p:spPr>
          <a:xfrm>
            <a:off x="10198567" y="5499595"/>
            <a:ext cx="1056004" cy="3543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100" dirty="0"/>
              <a:t>智能告警</a:t>
            </a:r>
          </a:p>
        </p:txBody>
      </p:sp>
      <p:pic>
        <p:nvPicPr>
          <p:cNvPr id="234" name="Graphic 81" descr="Database">
            <a:extLst>
              <a:ext uri="{FF2B5EF4-FFF2-40B4-BE49-F238E27FC236}">
                <a16:creationId xmlns:a16="http://schemas.microsoft.com/office/drawing/2014/main" id="{5F19B36A-034D-8A4F-AC04-9B6DE9439E5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46845" y="4720434"/>
            <a:ext cx="836811" cy="836811"/>
          </a:xfrm>
          <a:prstGeom prst="rect">
            <a:avLst/>
          </a:prstGeom>
        </p:spPr>
      </p:pic>
      <p:sp>
        <p:nvSpPr>
          <p:cNvPr id="235" name="文本框 234">
            <a:extLst>
              <a:ext uri="{FF2B5EF4-FFF2-40B4-BE49-F238E27FC236}">
                <a16:creationId xmlns:a16="http://schemas.microsoft.com/office/drawing/2014/main" id="{AD965592-CC39-7540-85CD-0F312FA5B6EC}"/>
              </a:ext>
            </a:extLst>
          </p:cNvPr>
          <p:cNvSpPr txBox="1"/>
          <p:nvPr/>
        </p:nvSpPr>
        <p:spPr>
          <a:xfrm>
            <a:off x="1480413" y="5564301"/>
            <a:ext cx="529913" cy="359073"/>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25400" tIns="25400" rIns="25400" bIns="25400" numCol="1" spcCol="38100" rtlCol="0" anchor="ctr">
            <a:spAutoFit/>
          </a:bodyPr>
          <a:lstStyle/>
          <a:p>
            <a:pPr algn="ctr" defTabSz="412750" hangingPunct="0"/>
            <a:r>
              <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线下</a:t>
            </a:r>
            <a:r>
              <a:rPr lang="en-US" altLang="zh-CN" sz="1000" dirty="0">
                <a:solidFill>
                  <a:schemeClr val="bg2">
                    <a:lumMod val="25000"/>
                  </a:schemeClr>
                </a:solidFill>
                <a:latin typeface="Microsoft YaHei" panose="020B0503020204020204" pitchFamily="34" charset="-122"/>
                <a:ea typeface="Microsoft YaHei" panose="020B0503020204020204" pitchFamily="34" charset="-122"/>
                <a:sym typeface="Helvetica Light"/>
              </a:rPr>
              <a:t>CMDB</a:t>
            </a:r>
            <a:endParaRPr lang="zh-CN" altLang="en-US" sz="1000" dirty="0">
              <a:solidFill>
                <a:schemeClr val="bg2">
                  <a:lumMod val="25000"/>
                </a:schemeClr>
              </a:solidFill>
              <a:latin typeface="Microsoft YaHei" panose="020B0503020204020204" pitchFamily="34" charset="-122"/>
              <a:ea typeface="Microsoft YaHei" panose="020B0503020204020204" pitchFamily="34" charset="-122"/>
              <a:sym typeface="Helvetica Light"/>
            </a:endParaRPr>
          </a:p>
        </p:txBody>
      </p:sp>
      <p:pic>
        <p:nvPicPr>
          <p:cNvPr id="238" name="Graphic 81" descr="Database">
            <a:extLst>
              <a:ext uri="{FF2B5EF4-FFF2-40B4-BE49-F238E27FC236}">
                <a16:creationId xmlns:a16="http://schemas.microsoft.com/office/drawing/2014/main" id="{AD7F8271-CDCF-E44A-BC9B-1B887EF633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066269" y="4764492"/>
            <a:ext cx="923980" cy="769941"/>
          </a:xfrm>
          <a:prstGeom prst="rect">
            <a:avLst/>
          </a:prstGeom>
        </p:spPr>
      </p:pic>
      <p:sp>
        <p:nvSpPr>
          <p:cNvPr id="239" name="文本框 238">
            <a:extLst>
              <a:ext uri="{FF2B5EF4-FFF2-40B4-BE49-F238E27FC236}">
                <a16:creationId xmlns:a16="http://schemas.microsoft.com/office/drawing/2014/main" id="{C4814BCB-4238-F444-A352-F122BCC97430}"/>
              </a:ext>
            </a:extLst>
          </p:cNvPr>
          <p:cNvSpPr txBox="1"/>
          <p:nvPr/>
        </p:nvSpPr>
        <p:spPr>
          <a:xfrm>
            <a:off x="3865163" y="5458228"/>
            <a:ext cx="789249" cy="261610"/>
          </a:xfrm>
          <a:prstGeom prst="rect">
            <a:avLst/>
          </a:prstGeom>
          <a:noFill/>
        </p:spPr>
        <p:txBody>
          <a:bodyPr wrap="square">
            <a:spAutoFit/>
          </a:bodyPr>
          <a:lstStyle/>
          <a:p>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原始数据</a:t>
            </a:r>
            <a:endParaRPr lang="zh-CN" altLang="en-US" sz="1100" dirty="0"/>
          </a:p>
        </p:txBody>
      </p:sp>
      <p:sp>
        <p:nvSpPr>
          <p:cNvPr id="242" name="虚尾箭头 241">
            <a:extLst>
              <a:ext uri="{FF2B5EF4-FFF2-40B4-BE49-F238E27FC236}">
                <a16:creationId xmlns:a16="http://schemas.microsoft.com/office/drawing/2014/main" id="{C45A0C42-053F-D84F-8A94-ABCDF6D1C1FA}"/>
              </a:ext>
            </a:extLst>
          </p:cNvPr>
          <p:cNvSpPr/>
          <p:nvPr/>
        </p:nvSpPr>
        <p:spPr>
          <a:xfrm>
            <a:off x="5944558" y="5046888"/>
            <a:ext cx="576132" cy="173109"/>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243" name="Graphic 81" descr="Database">
            <a:extLst>
              <a:ext uri="{FF2B5EF4-FFF2-40B4-BE49-F238E27FC236}">
                <a16:creationId xmlns:a16="http://schemas.microsoft.com/office/drawing/2014/main" id="{DA0596FB-AFC1-6D4B-AF6F-C589D0FA19EE}"/>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451342" y="4764492"/>
            <a:ext cx="923980" cy="769941"/>
          </a:xfrm>
          <a:prstGeom prst="rect">
            <a:avLst/>
          </a:prstGeom>
        </p:spPr>
      </p:pic>
      <p:sp>
        <p:nvSpPr>
          <p:cNvPr id="248" name="文本框 247">
            <a:extLst>
              <a:ext uri="{FF2B5EF4-FFF2-40B4-BE49-F238E27FC236}">
                <a16:creationId xmlns:a16="http://schemas.microsoft.com/office/drawing/2014/main" id="{DA1C0C7D-8D9B-784F-AC5B-C0E07207516F}"/>
              </a:ext>
            </a:extLst>
          </p:cNvPr>
          <p:cNvSpPr txBox="1"/>
          <p:nvPr/>
        </p:nvSpPr>
        <p:spPr>
          <a:xfrm>
            <a:off x="5146760" y="5470230"/>
            <a:ext cx="789249" cy="261610"/>
          </a:xfrm>
          <a:prstGeom prst="rect">
            <a:avLst/>
          </a:prstGeom>
          <a:noFill/>
        </p:spPr>
        <p:txBody>
          <a:bodyPr wrap="square">
            <a:spAutoFit/>
          </a:bodyPr>
          <a:lstStyle/>
          <a:p>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富化数据</a:t>
            </a:r>
            <a:endParaRPr lang="zh-CN" altLang="en-US" sz="1100" dirty="0"/>
          </a:p>
        </p:txBody>
      </p:sp>
      <p:sp>
        <p:nvSpPr>
          <p:cNvPr id="249" name="文本框 248">
            <a:extLst>
              <a:ext uri="{FF2B5EF4-FFF2-40B4-BE49-F238E27FC236}">
                <a16:creationId xmlns:a16="http://schemas.microsoft.com/office/drawing/2014/main" id="{1E81BA37-21D4-B341-8807-68D37CF27190}"/>
              </a:ext>
            </a:extLst>
          </p:cNvPr>
          <p:cNvSpPr txBox="1"/>
          <p:nvPr/>
        </p:nvSpPr>
        <p:spPr>
          <a:xfrm>
            <a:off x="6531289" y="5470230"/>
            <a:ext cx="789249" cy="261610"/>
          </a:xfrm>
          <a:prstGeom prst="rect">
            <a:avLst/>
          </a:prstGeom>
          <a:noFill/>
        </p:spPr>
        <p:txBody>
          <a:bodyPr wrap="square">
            <a:spAutoFit/>
          </a:bodyPr>
          <a:lstStyle/>
          <a:p>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重要数据</a:t>
            </a:r>
            <a:endParaRPr lang="zh-CN" altLang="en-US" sz="1100" dirty="0"/>
          </a:p>
        </p:txBody>
      </p:sp>
      <p:sp>
        <p:nvSpPr>
          <p:cNvPr id="252" name="文本框 251">
            <a:extLst>
              <a:ext uri="{FF2B5EF4-FFF2-40B4-BE49-F238E27FC236}">
                <a16:creationId xmlns:a16="http://schemas.microsoft.com/office/drawing/2014/main" id="{39304BB7-3A0A-1E46-9F24-3BC9CEC58BBC}"/>
              </a:ext>
            </a:extLst>
          </p:cNvPr>
          <p:cNvSpPr txBox="1"/>
          <p:nvPr/>
        </p:nvSpPr>
        <p:spPr>
          <a:xfrm>
            <a:off x="4223885" y="3914588"/>
            <a:ext cx="789249" cy="261610"/>
          </a:xfrm>
          <a:prstGeom prst="rect">
            <a:avLst/>
          </a:prstGeom>
          <a:noFill/>
        </p:spPr>
        <p:txBody>
          <a:bodyPr wrap="square">
            <a:spAutoFit/>
          </a:bodyPr>
          <a:lstStyle/>
          <a:p>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拓扑数据</a:t>
            </a:r>
            <a:endParaRPr lang="zh-CN" altLang="en-US" sz="1100" dirty="0"/>
          </a:p>
        </p:txBody>
      </p:sp>
      <p:sp>
        <p:nvSpPr>
          <p:cNvPr id="257" name="文本框 256">
            <a:extLst>
              <a:ext uri="{FF2B5EF4-FFF2-40B4-BE49-F238E27FC236}">
                <a16:creationId xmlns:a16="http://schemas.microsoft.com/office/drawing/2014/main" id="{835870A4-F2E1-A544-B6C1-246DD89287EB}"/>
              </a:ext>
            </a:extLst>
          </p:cNvPr>
          <p:cNvSpPr txBox="1"/>
          <p:nvPr/>
        </p:nvSpPr>
        <p:spPr>
          <a:xfrm>
            <a:off x="5837999" y="3908808"/>
            <a:ext cx="789249" cy="261610"/>
          </a:xfrm>
          <a:prstGeom prst="rect">
            <a:avLst/>
          </a:prstGeom>
          <a:noFill/>
        </p:spPr>
        <p:txBody>
          <a:bodyPr wrap="square">
            <a:spAutoFit/>
          </a:bodyPr>
          <a:lstStyle/>
          <a:p>
            <a:r>
              <a:rPr lang="zh-CN" altLang="en-US" sz="1100" dirty="0">
                <a:solidFill>
                  <a:schemeClr val="bg2">
                    <a:lumMod val="25000"/>
                  </a:schemeClr>
                </a:solidFill>
                <a:latin typeface="Microsoft YaHei" panose="020B0503020204020204" pitchFamily="34" charset="-122"/>
                <a:ea typeface="Microsoft YaHei" panose="020B0503020204020204" pitchFamily="34" charset="-122"/>
                <a:sym typeface="Helvetica Light"/>
              </a:rPr>
              <a:t>指标数据</a:t>
            </a:r>
            <a:endParaRPr lang="zh-CN" altLang="en-US" sz="1100" dirty="0"/>
          </a:p>
        </p:txBody>
      </p:sp>
      <p:pic>
        <p:nvPicPr>
          <p:cNvPr id="258" name="Picture 83">
            <a:extLst>
              <a:ext uri="{FF2B5EF4-FFF2-40B4-BE49-F238E27FC236}">
                <a16:creationId xmlns:a16="http://schemas.microsoft.com/office/drawing/2014/main" id="{26B1661B-7EB1-CB42-B125-FF8599998631}"/>
              </a:ext>
            </a:extLst>
          </p:cNvPr>
          <p:cNvPicPr>
            <a:picLocks noChangeAspect="1"/>
          </p:cNvPicPr>
          <p:nvPr/>
        </p:nvPicPr>
        <p:blipFill>
          <a:blip r:embed="rId18">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6124224" y="4726467"/>
            <a:ext cx="298382" cy="298382"/>
          </a:xfrm>
          <a:prstGeom prst="rect">
            <a:avLst/>
          </a:prstGeom>
        </p:spPr>
      </p:pic>
      <p:sp>
        <p:nvSpPr>
          <p:cNvPr id="38" name="左中括号 37">
            <a:extLst>
              <a:ext uri="{FF2B5EF4-FFF2-40B4-BE49-F238E27FC236}">
                <a16:creationId xmlns:a16="http://schemas.microsoft.com/office/drawing/2014/main" id="{0D26EC6C-B8CC-0540-81A7-7BDBC26CF4E0}"/>
              </a:ext>
            </a:extLst>
          </p:cNvPr>
          <p:cNvSpPr/>
          <p:nvPr/>
        </p:nvSpPr>
        <p:spPr>
          <a:xfrm rot="16200000">
            <a:off x="5467990" y="3514102"/>
            <a:ext cx="128065" cy="1498020"/>
          </a:xfrm>
          <a:prstGeom prst="leftBracket">
            <a:avLst/>
          </a:prstGeom>
          <a:ln w="28575">
            <a:solidFill>
              <a:srgbClr val="F17E27"/>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59" name="虚尾箭头 258">
            <a:extLst>
              <a:ext uri="{FF2B5EF4-FFF2-40B4-BE49-F238E27FC236}">
                <a16:creationId xmlns:a16="http://schemas.microsoft.com/office/drawing/2014/main" id="{972AB9CC-FE2F-C742-8DB0-9457D0F78A89}"/>
              </a:ext>
            </a:extLst>
          </p:cNvPr>
          <p:cNvSpPr/>
          <p:nvPr/>
        </p:nvSpPr>
        <p:spPr>
          <a:xfrm rot="16200000">
            <a:off x="5318160" y="4509439"/>
            <a:ext cx="420197" cy="157283"/>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900"/>
          </a:p>
        </p:txBody>
      </p:sp>
      <p:pic>
        <p:nvPicPr>
          <p:cNvPr id="260" name="图形 259" descr="数学">
            <a:extLst>
              <a:ext uri="{FF2B5EF4-FFF2-40B4-BE49-F238E27FC236}">
                <a16:creationId xmlns:a16="http://schemas.microsoft.com/office/drawing/2014/main" id="{8BC87897-FBD1-F248-A412-5A3C7B6B8CB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639336" y="4429974"/>
            <a:ext cx="305221" cy="305221"/>
          </a:xfrm>
          <a:prstGeom prst="rect">
            <a:avLst/>
          </a:prstGeom>
        </p:spPr>
      </p:pic>
      <p:cxnSp>
        <p:nvCxnSpPr>
          <p:cNvPr id="261" name="直线连接符 260">
            <a:extLst>
              <a:ext uri="{FF2B5EF4-FFF2-40B4-BE49-F238E27FC236}">
                <a16:creationId xmlns:a16="http://schemas.microsoft.com/office/drawing/2014/main" id="{F420719E-1D32-6648-BF87-B171087C25B3}"/>
              </a:ext>
            </a:extLst>
          </p:cNvPr>
          <p:cNvCxnSpPr>
            <a:cxnSpLocks/>
            <a:stCxn id="262" idx="1"/>
          </p:cNvCxnSpPr>
          <p:nvPr/>
        </p:nvCxnSpPr>
        <p:spPr>
          <a:xfrm flipH="1">
            <a:off x="3273850" y="2032187"/>
            <a:ext cx="910334" cy="542558"/>
          </a:xfrm>
          <a:prstGeom prst="line">
            <a:avLst/>
          </a:prstGeom>
          <a:ln w="19050">
            <a:solidFill>
              <a:srgbClr val="F17E27"/>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肘形连接符 43">
            <a:extLst>
              <a:ext uri="{FF2B5EF4-FFF2-40B4-BE49-F238E27FC236}">
                <a16:creationId xmlns:a16="http://schemas.microsoft.com/office/drawing/2014/main" id="{0F4BFF15-9F64-3342-B723-52C47356A91E}"/>
              </a:ext>
            </a:extLst>
          </p:cNvPr>
          <p:cNvCxnSpPr>
            <a:stCxn id="25" idx="2"/>
            <a:endCxn id="192" idx="0"/>
          </p:cNvCxnSpPr>
          <p:nvPr/>
        </p:nvCxnSpPr>
        <p:spPr>
          <a:xfrm rot="16200000" flipH="1">
            <a:off x="2029930" y="2541912"/>
            <a:ext cx="1069884" cy="3337985"/>
          </a:xfrm>
          <a:prstGeom prst="bentConnector3">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3" name="肘形连接符 262">
            <a:extLst>
              <a:ext uri="{FF2B5EF4-FFF2-40B4-BE49-F238E27FC236}">
                <a16:creationId xmlns:a16="http://schemas.microsoft.com/office/drawing/2014/main" id="{CE050E8C-BC04-314C-A3E1-B06BDED24463}"/>
              </a:ext>
            </a:extLst>
          </p:cNvPr>
          <p:cNvCxnSpPr>
            <a:cxnSpLocks/>
            <a:stCxn id="164" idx="2"/>
            <a:endCxn id="192" idx="0"/>
          </p:cNvCxnSpPr>
          <p:nvPr/>
        </p:nvCxnSpPr>
        <p:spPr>
          <a:xfrm rot="16200000" flipH="1">
            <a:off x="2406649" y="2918631"/>
            <a:ext cx="1064932" cy="2589499"/>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4" name="肘形连接符 263">
            <a:extLst>
              <a:ext uri="{FF2B5EF4-FFF2-40B4-BE49-F238E27FC236}">
                <a16:creationId xmlns:a16="http://schemas.microsoft.com/office/drawing/2014/main" id="{4E9A2E76-5A71-ED45-902F-08FADC4C81B3}"/>
              </a:ext>
            </a:extLst>
          </p:cNvPr>
          <p:cNvCxnSpPr>
            <a:cxnSpLocks/>
            <a:stCxn id="173" idx="2"/>
            <a:endCxn id="192" idx="0"/>
          </p:cNvCxnSpPr>
          <p:nvPr/>
        </p:nvCxnSpPr>
        <p:spPr>
          <a:xfrm rot="16200000" flipH="1">
            <a:off x="2777495" y="3289477"/>
            <a:ext cx="1061638" cy="1851101"/>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5" name="肘形连接符 264">
            <a:extLst>
              <a:ext uri="{FF2B5EF4-FFF2-40B4-BE49-F238E27FC236}">
                <a16:creationId xmlns:a16="http://schemas.microsoft.com/office/drawing/2014/main" id="{3244FA81-7B08-BE4B-93B1-3B1AEAF67B34}"/>
              </a:ext>
            </a:extLst>
          </p:cNvPr>
          <p:cNvCxnSpPr>
            <a:cxnSpLocks/>
            <a:stCxn id="180" idx="2"/>
            <a:endCxn id="192" idx="0"/>
          </p:cNvCxnSpPr>
          <p:nvPr/>
        </p:nvCxnSpPr>
        <p:spPr>
          <a:xfrm rot="16200000" flipH="1">
            <a:off x="3148543" y="3660525"/>
            <a:ext cx="1057940" cy="1112704"/>
          </a:xfrm>
          <a:prstGeom prst="bentConnector3">
            <a:avLst>
              <a:gd name="adj1" fmla="val 50000"/>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6" name="肘形连接符 265">
            <a:extLst>
              <a:ext uri="{FF2B5EF4-FFF2-40B4-BE49-F238E27FC236}">
                <a16:creationId xmlns:a16="http://schemas.microsoft.com/office/drawing/2014/main" id="{9F404E61-9E15-714F-943C-B455F25A182E}"/>
              </a:ext>
            </a:extLst>
          </p:cNvPr>
          <p:cNvCxnSpPr>
            <a:cxnSpLocks/>
            <a:stCxn id="181" idx="0"/>
            <a:endCxn id="192" idx="0"/>
          </p:cNvCxnSpPr>
          <p:nvPr/>
        </p:nvCxnSpPr>
        <p:spPr>
          <a:xfrm rot="16200000" flipH="1">
            <a:off x="2548322" y="3060305"/>
            <a:ext cx="25414" cy="3345671"/>
          </a:xfrm>
          <a:prstGeom prst="bentConnector3">
            <a:avLst>
              <a:gd name="adj1" fmla="val -1994554"/>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67" name="肘形连接符 266">
            <a:extLst>
              <a:ext uri="{FF2B5EF4-FFF2-40B4-BE49-F238E27FC236}">
                <a16:creationId xmlns:a16="http://schemas.microsoft.com/office/drawing/2014/main" id="{525E0156-C09C-3C4D-B535-438EF817BD77}"/>
              </a:ext>
            </a:extLst>
          </p:cNvPr>
          <p:cNvCxnSpPr>
            <a:cxnSpLocks/>
            <a:stCxn id="234" idx="0"/>
            <a:endCxn id="192" idx="0"/>
          </p:cNvCxnSpPr>
          <p:nvPr/>
        </p:nvCxnSpPr>
        <p:spPr>
          <a:xfrm rot="16200000" flipH="1">
            <a:off x="2986851" y="3498833"/>
            <a:ext cx="25413" cy="2468614"/>
          </a:xfrm>
          <a:prstGeom prst="bentConnector3">
            <a:avLst>
              <a:gd name="adj1" fmla="val -1994633"/>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BCD1212F-8B29-AE4A-B03A-0B959C1CB268}"/>
              </a:ext>
            </a:extLst>
          </p:cNvPr>
          <p:cNvGrpSpPr/>
          <p:nvPr/>
        </p:nvGrpSpPr>
        <p:grpSpPr>
          <a:xfrm>
            <a:off x="4184184" y="1295253"/>
            <a:ext cx="5159797" cy="1473868"/>
            <a:chOff x="4184184" y="1002514"/>
            <a:chExt cx="4562251" cy="1473868"/>
          </a:xfrm>
        </p:grpSpPr>
        <p:sp>
          <p:nvSpPr>
            <p:cNvPr id="262" name="矩形 261">
              <a:extLst>
                <a:ext uri="{FF2B5EF4-FFF2-40B4-BE49-F238E27FC236}">
                  <a16:creationId xmlns:a16="http://schemas.microsoft.com/office/drawing/2014/main" id="{A8EB123D-CCFD-7249-8A65-75E84069875A}"/>
                </a:ext>
              </a:extLst>
            </p:cNvPr>
            <p:cNvSpPr/>
            <p:nvPr/>
          </p:nvSpPr>
          <p:spPr>
            <a:xfrm>
              <a:off x="4184184" y="1002514"/>
              <a:ext cx="4562251" cy="147386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8" name="圆角矩形 267">
              <a:extLst>
                <a:ext uri="{FF2B5EF4-FFF2-40B4-BE49-F238E27FC236}">
                  <a16:creationId xmlns:a16="http://schemas.microsoft.com/office/drawing/2014/main" id="{D132745D-9B88-FB44-A333-C52A9C3603EF}"/>
                </a:ext>
              </a:extLst>
            </p:cNvPr>
            <p:cNvSpPr/>
            <p:nvPr/>
          </p:nvSpPr>
          <p:spPr>
            <a:xfrm>
              <a:off x="4312355" y="1599990"/>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TCP</a:t>
              </a:r>
              <a:r>
                <a:rPr kumimoji="1" lang="zh-CN" altLang="en-US" sz="1100" dirty="0"/>
                <a:t>指标</a:t>
              </a:r>
            </a:p>
          </p:txBody>
        </p:sp>
        <p:sp>
          <p:nvSpPr>
            <p:cNvPr id="269" name="圆角矩形 268">
              <a:extLst>
                <a:ext uri="{FF2B5EF4-FFF2-40B4-BE49-F238E27FC236}">
                  <a16:creationId xmlns:a16="http://schemas.microsoft.com/office/drawing/2014/main" id="{FF956A73-25C2-304E-95C7-62ABD123BA90}"/>
                </a:ext>
              </a:extLst>
            </p:cNvPr>
            <p:cNvSpPr/>
            <p:nvPr/>
          </p:nvSpPr>
          <p:spPr>
            <a:xfrm>
              <a:off x="5415282" y="1593082"/>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HTTP</a:t>
              </a:r>
              <a:r>
                <a:rPr kumimoji="1" lang="zh-CN" altLang="en-US" sz="1100" dirty="0"/>
                <a:t>指标</a:t>
              </a:r>
            </a:p>
          </p:txBody>
        </p:sp>
        <p:sp>
          <p:nvSpPr>
            <p:cNvPr id="270" name="圆角矩形 269">
              <a:extLst>
                <a:ext uri="{FF2B5EF4-FFF2-40B4-BE49-F238E27FC236}">
                  <a16:creationId xmlns:a16="http://schemas.microsoft.com/office/drawing/2014/main" id="{EFC2D1D2-C531-5D45-A7DD-4A85FD5A487B}"/>
                </a:ext>
              </a:extLst>
            </p:cNvPr>
            <p:cNvSpPr/>
            <p:nvPr/>
          </p:nvSpPr>
          <p:spPr>
            <a:xfrm>
              <a:off x="6518209" y="1596210"/>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MySQL</a:t>
              </a:r>
              <a:r>
                <a:rPr kumimoji="1" lang="zh-CN" altLang="en-US" sz="1100" dirty="0"/>
                <a:t>指标</a:t>
              </a:r>
            </a:p>
          </p:txBody>
        </p:sp>
        <p:sp>
          <p:nvSpPr>
            <p:cNvPr id="271" name="圆角矩形 270">
              <a:extLst>
                <a:ext uri="{FF2B5EF4-FFF2-40B4-BE49-F238E27FC236}">
                  <a16:creationId xmlns:a16="http://schemas.microsoft.com/office/drawing/2014/main" id="{E965A379-467D-DA4B-9735-EBE507CA892F}"/>
                </a:ext>
              </a:extLst>
            </p:cNvPr>
            <p:cNvSpPr/>
            <p:nvPr/>
          </p:nvSpPr>
          <p:spPr>
            <a:xfrm>
              <a:off x="4312355" y="2036717"/>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Redis</a:t>
              </a:r>
              <a:r>
                <a:rPr kumimoji="1" lang="zh-CN" altLang="en-US" sz="1100" dirty="0"/>
                <a:t>指标</a:t>
              </a:r>
            </a:p>
          </p:txBody>
        </p:sp>
        <p:sp>
          <p:nvSpPr>
            <p:cNvPr id="272" name="圆角矩形 271">
              <a:extLst>
                <a:ext uri="{FF2B5EF4-FFF2-40B4-BE49-F238E27FC236}">
                  <a16:creationId xmlns:a16="http://schemas.microsoft.com/office/drawing/2014/main" id="{F1BA6C6C-97DB-924D-9AAA-B95985AED45F}"/>
                </a:ext>
              </a:extLst>
            </p:cNvPr>
            <p:cNvSpPr/>
            <p:nvPr/>
          </p:nvSpPr>
          <p:spPr>
            <a:xfrm>
              <a:off x="5415282" y="2029809"/>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DNS</a:t>
              </a:r>
              <a:r>
                <a:rPr kumimoji="1" lang="zh-CN" altLang="en-US" sz="1100" dirty="0"/>
                <a:t>指标</a:t>
              </a:r>
            </a:p>
          </p:txBody>
        </p:sp>
        <p:sp>
          <p:nvSpPr>
            <p:cNvPr id="273" name="圆角矩形 272">
              <a:extLst>
                <a:ext uri="{FF2B5EF4-FFF2-40B4-BE49-F238E27FC236}">
                  <a16:creationId xmlns:a16="http://schemas.microsoft.com/office/drawing/2014/main" id="{38FDBFD4-9913-0145-B72D-5562D632573E}"/>
                </a:ext>
              </a:extLst>
            </p:cNvPr>
            <p:cNvSpPr/>
            <p:nvPr/>
          </p:nvSpPr>
          <p:spPr>
            <a:xfrm>
              <a:off x="6518209" y="2035457"/>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Redis</a:t>
              </a:r>
              <a:r>
                <a:rPr kumimoji="1" lang="zh-CN" altLang="en-US" sz="1100" dirty="0"/>
                <a:t>指标</a:t>
              </a:r>
            </a:p>
          </p:txBody>
        </p:sp>
        <p:sp>
          <p:nvSpPr>
            <p:cNvPr id="274" name="圆角矩形 273">
              <a:extLst>
                <a:ext uri="{FF2B5EF4-FFF2-40B4-BE49-F238E27FC236}">
                  <a16:creationId xmlns:a16="http://schemas.microsoft.com/office/drawing/2014/main" id="{D2EE077F-FA87-EA42-B46C-F5237CE4A3D3}"/>
                </a:ext>
              </a:extLst>
            </p:cNvPr>
            <p:cNvSpPr/>
            <p:nvPr/>
          </p:nvSpPr>
          <p:spPr>
            <a:xfrm>
              <a:off x="7613213" y="1596308"/>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sz="1100" dirty="0"/>
                <a:t>Mongo</a:t>
              </a:r>
              <a:r>
                <a:rPr kumimoji="1" lang="zh-CN" altLang="en-US" sz="1100" dirty="0"/>
                <a:t>指标</a:t>
              </a:r>
            </a:p>
          </p:txBody>
        </p:sp>
        <p:sp>
          <p:nvSpPr>
            <p:cNvPr id="276" name="圆角矩形 275">
              <a:extLst>
                <a:ext uri="{FF2B5EF4-FFF2-40B4-BE49-F238E27FC236}">
                  <a16:creationId xmlns:a16="http://schemas.microsoft.com/office/drawing/2014/main" id="{F6DF7D97-9276-8A48-9A31-777E39CA93E6}"/>
                </a:ext>
              </a:extLst>
            </p:cNvPr>
            <p:cNvSpPr/>
            <p:nvPr/>
          </p:nvSpPr>
          <p:spPr>
            <a:xfrm>
              <a:off x="7613213" y="2036717"/>
              <a:ext cx="1015914" cy="354380"/>
            </a:xfrm>
            <a:prstGeom prst="roundRect">
              <a:avLst/>
            </a:prstGeom>
            <a:solidFill>
              <a:srgbClr val="0070C0"/>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kumimoji="1" lang="en-US" altLang="zh-CN" dirty="0"/>
                <a:t>…</a:t>
              </a:r>
              <a:endParaRPr kumimoji="1" lang="zh-CN" altLang="en-US" dirty="0"/>
            </a:p>
          </p:txBody>
        </p:sp>
        <p:sp>
          <p:nvSpPr>
            <p:cNvPr id="277" name="圆角矩形 276">
              <a:extLst>
                <a:ext uri="{FF2B5EF4-FFF2-40B4-BE49-F238E27FC236}">
                  <a16:creationId xmlns:a16="http://schemas.microsoft.com/office/drawing/2014/main" id="{746B8F1B-201F-AE49-BDAC-60B21A1F4DD2}"/>
                </a:ext>
              </a:extLst>
            </p:cNvPr>
            <p:cNvSpPr/>
            <p:nvPr/>
          </p:nvSpPr>
          <p:spPr>
            <a:xfrm>
              <a:off x="4312355" y="1096634"/>
              <a:ext cx="1015914" cy="35438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100" dirty="0"/>
                <a:t>多内核版本支持能力</a:t>
              </a:r>
            </a:p>
          </p:txBody>
        </p:sp>
        <p:sp>
          <p:nvSpPr>
            <p:cNvPr id="278" name="圆角矩形 277">
              <a:extLst>
                <a:ext uri="{FF2B5EF4-FFF2-40B4-BE49-F238E27FC236}">
                  <a16:creationId xmlns:a16="http://schemas.microsoft.com/office/drawing/2014/main" id="{DD33961F-386C-CF47-BA31-2C24B35F1BBD}"/>
                </a:ext>
              </a:extLst>
            </p:cNvPr>
            <p:cNvSpPr/>
            <p:nvPr/>
          </p:nvSpPr>
          <p:spPr>
            <a:xfrm>
              <a:off x="5426296" y="1102087"/>
              <a:ext cx="1015914" cy="35438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en-US" altLang="zh-CN" sz="1100" dirty="0"/>
                <a:t>Agent</a:t>
              </a:r>
              <a:r>
                <a:rPr kumimoji="1" lang="zh-CN" altLang="en-US" sz="1100" dirty="0"/>
                <a:t>自动部署能力</a:t>
              </a:r>
            </a:p>
          </p:txBody>
        </p:sp>
        <p:sp>
          <p:nvSpPr>
            <p:cNvPr id="279" name="圆角矩形 278">
              <a:extLst>
                <a:ext uri="{FF2B5EF4-FFF2-40B4-BE49-F238E27FC236}">
                  <a16:creationId xmlns:a16="http://schemas.microsoft.com/office/drawing/2014/main" id="{33875A9F-0556-7E44-86E7-743D1C362E43}"/>
                </a:ext>
              </a:extLst>
            </p:cNvPr>
            <p:cNvSpPr/>
            <p:nvPr/>
          </p:nvSpPr>
          <p:spPr>
            <a:xfrm>
              <a:off x="6529395" y="1095648"/>
              <a:ext cx="1015914" cy="35438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100" dirty="0"/>
                <a:t>多种</a:t>
              </a:r>
              <a:r>
                <a:rPr kumimoji="1" lang="en-US" altLang="zh-CN" sz="1100" dirty="0"/>
                <a:t>Meta</a:t>
              </a:r>
              <a:r>
                <a:rPr kumimoji="1" lang="zh-CN" altLang="en-US" sz="1100" dirty="0"/>
                <a:t>关联能力</a:t>
              </a:r>
            </a:p>
          </p:txBody>
        </p:sp>
        <p:sp>
          <p:nvSpPr>
            <p:cNvPr id="280" name="圆角矩形 279">
              <a:extLst>
                <a:ext uri="{FF2B5EF4-FFF2-40B4-BE49-F238E27FC236}">
                  <a16:creationId xmlns:a16="http://schemas.microsoft.com/office/drawing/2014/main" id="{C036BADF-99E3-5F4A-BDAC-8939E5320277}"/>
                </a:ext>
              </a:extLst>
            </p:cNvPr>
            <p:cNvSpPr/>
            <p:nvPr/>
          </p:nvSpPr>
          <p:spPr>
            <a:xfrm>
              <a:off x="7613213" y="1096724"/>
              <a:ext cx="1015914" cy="354380"/>
            </a:xfrm>
            <a:prstGeom prst="roundRect">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kumimoji="1" lang="zh-CN" altLang="en-US" sz="1100" dirty="0"/>
                <a:t>精细化可控采集能力</a:t>
              </a:r>
            </a:p>
          </p:txBody>
        </p:sp>
      </p:grpSp>
      <p:sp>
        <p:nvSpPr>
          <p:cNvPr id="281" name="圆角矩形 280">
            <a:extLst>
              <a:ext uri="{FF2B5EF4-FFF2-40B4-BE49-F238E27FC236}">
                <a16:creationId xmlns:a16="http://schemas.microsoft.com/office/drawing/2014/main" id="{8268E218-86B3-0348-888F-A5FF2989EA43}"/>
              </a:ext>
            </a:extLst>
          </p:cNvPr>
          <p:cNvSpPr/>
          <p:nvPr/>
        </p:nvSpPr>
        <p:spPr>
          <a:xfrm>
            <a:off x="9343981" y="1383522"/>
            <a:ext cx="792536" cy="35438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400" b="1" dirty="0">
                <a:solidFill>
                  <a:schemeClr val="tx1"/>
                </a:solidFill>
              </a:rPr>
              <a:t>无侵入</a:t>
            </a:r>
          </a:p>
        </p:txBody>
      </p:sp>
      <p:sp>
        <p:nvSpPr>
          <p:cNvPr id="282" name="圆角矩形 281">
            <a:extLst>
              <a:ext uri="{FF2B5EF4-FFF2-40B4-BE49-F238E27FC236}">
                <a16:creationId xmlns:a16="http://schemas.microsoft.com/office/drawing/2014/main" id="{C643D47E-784B-E84C-A569-7A8EA39F9552}"/>
              </a:ext>
            </a:extLst>
          </p:cNvPr>
          <p:cNvSpPr/>
          <p:nvPr/>
        </p:nvSpPr>
        <p:spPr>
          <a:xfrm>
            <a:off x="9343981" y="1854069"/>
            <a:ext cx="792536" cy="35438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400" b="1" dirty="0">
                <a:solidFill>
                  <a:schemeClr val="tx1"/>
                </a:solidFill>
              </a:rPr>
              <a:t>轻量级</a:t>
            </a:r>
          </a:p>
        </p:txBody>
      </p:sp>
      <p:sp>
        <p:nvSpPr>
          <p:cNvPr id="283" name="圆角矩形 282">
            <a:extLst>
              <a:ext uri="{FF2B5EF4-FFF2-40B4-BE49-F238E27FC236}">
                <a16:creationId xmlns:a16="http://schemas.microsoft.com/office/drawing/2014/main" id="{56677B6D-EEF6-4646-A4DB-CA20FDFAA5AF}"/>
              </a:ext>
            </a:extLst>
          </p:cNvPr>
          <p:cNvSpPr/>
          <p:nvPr/>
        </p:nvSpPr>
        <p:spPr>
          <a:xfrm>
            <a:off x="9343981" y="2324516"/>
            <a:ext cx="792536" cy="354380"/>
          </a:xfrm>
          <a:prstGeom prst="roundRect">
            <a:avLst/>
          </a:prstGeom>
          <a:no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zh-CN" altLang="en-US" sz="1400" b="1" dirty="0">
                <a:solidFill>
                  <a:schemeClr val="tx1"/>
                </a:solidFill>
              </a:rPr>
              <a:t>高稳定</a:t>
            </a:r>
          </a:p>
        </p:txBody>
      </p:sp>
      <p:sp>
        <p:nvSpPr>
          <p:cNvPr id="2" name="文本框 1">
            <a:extLst>
              <a:ext uri="{FF2B5EF4-FFF2-40B4-BE49-F238E27FC236}">
                <a16:creationId xmlns:a16="http://schemas.microsoft.com/office/drawing/2014/main" id="{0AE7FBFD-AE27-9C08-5ACB-D1E68C259142}"/>
              </a:ext>
            </a:extLst>
          </p:cNvPr>
          <p:cNvSpPr txBox="1"/>
          <p:nvPr/>
        </p:nvSpPr>
        <p:spPr>
          <a:xfrm>
            <a:off x="9209312" y="233266"/>
            <a:ext cx="2901822" cy="369332"/>
          </a:xfrm>
          <a:prstGeom prst="rect">
            <a:avLst/>
          </a:prstGeom>
          <a:noFill/>
        </p:spPr>
        <p:txBody>
          <a:bodyPr wrap="square" rtlCol="0">
            <a:spAutoFit/>
          </a:bodyPr>
          <a:lstStyle/>
          <a:p>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首届中国</a:t>
            </a:r>
            <a:r>
              <a:rPr lang="en-US" altLang="zh-CN" b="1" spc="300" dirty="0" err="1">
                <a:solidFill>
                  <a:schemeClr val="tx1">
                    <a:lumMod val="75000"/>
                    <a:lumOff val="25000"/>
                  </a:schemeClr>
                </a:solidFill>
                <a:latin typeface="思源宋体 CN Heavy" panose="02020900000000000000" pitchFamily="18" charset="-122"/>
                <a:ea typeface="思源宋体 CN Heavy" panose="02020900000000000000" pitchFamily="18" charset="-122"/>
              </a:rPr>
              <a:t>eBPF</a:t>
            </a:r>
            <a:r>
              <a:rPr lang="zh-CN" altLang="en-US" b="1" spc="300" dirty="0">
                <a:solidFill>
                  <a:schemeClr val="tx1">
                    <a:lumMod val="75000"/>
                    <a:lumOff val="25000"/>
                  </a:schemeClr>
                </a:solidFill>
                <a:latin typeface="思源宋体 CN Heavy" panose="02020900000000000000" pitchFamily="18" charset="-122"/>
                <a:ea typeface="思源宋体 CN Heavy" panose="02020900000000000000" pitchFamily="18" charset="-122"/>
              </a:rPr>
              <a:t>研讨会</a:t>
            </a:r>
          </a:p>
        </p:txBody>
      </p:sp>
    </p:spTree>
    <p:extLst>
      <p:ext uri="{BB962C8B-B14F-4D97-AF65-F5344CB8AC3E}">
        <p14:creationId xmlns:p14="http://schemas.microsoft.com/office/powerpoint/2010/main" val="4166785648"/>
      </p:ext>
    </p:extLst>
  </p:cSld>
  <p:clrMapOvr>
    <a:masterClrMapping/>
  </p:clrMapOvr>
  <p:transition spd="slow"/>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1">
                <a:lumMod val="75000"/>
              </a:schemeClr>
            </a:gs>
            <a:gs pos="50000">
              <a:schemeClr val="accent1">
                <a:lumMod val="60000"/>
                <a:lumOff val="40000"/>
              </a:schemeClr>
            </a:gs>
            <a:gs pos="100000">
              <a:srgbClr val="F0F4FA"/>
            </a:gs>
            <a:gs pos="79000">
              <a:schemeClr val="accent1">
                <a:lumMod val="20000"/>
                <a:lumOff val="80000"/>
              </a:schemeClr>
            </a:gs>
          </a:gsLst>
          <a:lin ang="1200000" scaled="0"/>
          <a:tileRect/>
        </a:gradFill>
        <a:ln>
          <a:noFill/>
        </a:ln>
      </a:spPr>
      <a:bodyPr rtlCol="0" anchor="ctr"/>
      <a:lstStyle>
        <a:defPPr algn="ctr">
          <a:defRPr sz="5800" dirty="0">
            <a:latin typeface="思源黑体 CN Bold" panose="020B0800000000000000" pitchFamily="34" charset="-122"/>
            <a:ea typeface="思源黑体 CN Bold" panose="020B0800000000000000" pitchFamily="34" charset="-122"/>
          </a:defRPr>
        </a:defPPr>
      </a:lstStyle>
      <a:style>
        <a:lnRef idx="2">
          <a:schemeClr val="accent4">
            <a:shade val="50000"/>
          </a:schemeClr>
        </a:lnRef>
        <a:fillRef idx="1">
          <a:schemeClr val="accent4"/>
        </a:fillRef>
        <a:effectRef idx="0">
          <a:schemeClr val="accent4"/>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658</TotalTime>
  <Words>1777</Words>
  <Application>Microsoft Macintosh PowerPoint</Application>
  <PresentationFormat>宽屏</PresentationFormat>
  <Paragraphs>439</Paragraphs>
  <Slides>21</Slides>
  <Notes>15</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21</vt:i4>
      </vt:variant>
    </vt:vector>
  </HeadingPairs>
  <TitlesOfParts>
    <vt:vector size="37" baseType="lpstr">
      <vt:lpstr>阿里巴巴普惠体 L</vt:lpstr>
      <vt:lpstr>等线</vt:lpstr>
      <vt:lpstr>等线 Light</vt:lpstr>
      <vt:lpstr>思源宋体 CN Heavy</vt:lpstr>
      <vt:lpstr>微软雅黑</vt:lpstr>
      <vt:lpstr>微软雅黑</vt:lpstr>
      <vt:lpstr>系统字体常规体</vt:lpstr>
      <vt:lpstr>Alibaba PuHuiTi R</vt:lpstr>
      <vt:lpstr>Alibaba-PuHuiTi-R</vt:lpstr>
      <vt:lpstr>Microsoft YaHei Light</vt:lpstr>
      <vt:lpstr>Microsoft YaHei UI</vt:lpstr>
      <vt:lpstr>Arial</vt:lpstr>
      <vt:lpstr>Courier New</vt:lpstr>
      <vt:lpstr>Helvetica Light</vt:lpstr>
      <vt:lpstr>Helvetica Neue</vt:lpstr>
      <vt:lpstr>Office 主题​​</vt:lpstr>
      <vt:lpstr>PowerPoint 演示文稿</vt:lpstr>
      <vt:lpstr>元乙（张城）</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1011</dc:creator>
  <cp:lastModifiedBy>Microsoft Office User</cp:lastModifiedBy>
  <cp:revision>38</cp:revision>
  <dcterms:created xsi:type="dcterms:W3CDTF">2022-09-01T00:51:00Z</dcterms:created>
  <dcterms:modified xsi:type="dcterms:W3CDTF">2022-10-18T01:55:11Z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2052-11.1.0.9021</vt:lpwstr>
  </property>
</Properties>
</file>